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6"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aeba66e86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2daeba66e8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c7b7160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2c7b7160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40"/>
              </a:spcBef>
              <a:spcAft>
                <a:spcPts val="0"/>
              </a:spcAft>
              <a:buSzPts val="1100"/>
              <a:buNone/>
            </a:pPr>
            <a:r>
              <a:rPr lang="en-US" sz="1200">
                <a:solidFill>
                  <a:schemeClr val="dk1"/>
                </a:solidFill>
              </a:rPr>
              <a:t>Output reports subtotal by fund type (fiduciary, governmental, proprietary, and unknown. </a:t>
            </a:r>
            <a:endParaRPr sz="1200">
              <a:solidFill>
                <a:schemeClr val="dk1"/>
              </a:solidFill>
            </a:endParaRPr>
          </a:p>
          <a:p>
            <a:pPr marL="0" lvl="0" indent="0" algn="l" rtl="0">
              <a:lnSpc>
                <a:spcPct val="100000"/>
              </a:lnSpc>
              <a:spcBef>
                <a:spcPts val="380"/>
              </a:spcBef>
              <a:spcAft>
                <a:spcPts val="0"/>
              </a:spcAft>
              <a:buSzPts val="1100"/>
              <a:buNone/>
            </a:pPr>
            <a:r>
              <a:rPr lang="en-US" sz="1200">
                <a:solidFill>
                  <a:schemeClr val="dk1"/>
                </a:solidFill>
              </a:rPr>
              <a:t>The GAAP flag must be enabled to be able to generate this report. </a:t>
            </a:r>
            <a:endParaRPr sz="1200">
              <a:solidFill>
                <a:schemeClr val="dk1"/>
              </a:solidFill>
              <a:latin typeface="Calibri"/>
              <a:ea typeface="Calibri"/>
              <a:cs typeface="Calibri"/>
              <a:sym typeface="Calibri"/>
            </a:endParaRPr>
          </a:p>
          <a:p>
            <a:pPr marL="0" lvl="0" indent="0" algn="l" rtl="0">
              <a:lnSpc>
                <a:spcPct val="100000"/>
              </a:lnSpc>
              <a:spcBef>
                <a:spcPts val="380"/>
              </a:spcBef>
              <a:spcAft>
                <a:spcPts val="0"/>
              </a:spcAft>
              <a:buSzPts val="1100"/>
              <a:buNone/>
            </a:pPr>
            <a:r>
              <a:rPr lang="en-US" sz="1200">
                <a:solidFill>
                  <a:schemeClr val="dk1"/>
                </a:solidFill>
              </a:rPr>
              <a:t>Specific entity_IDs can be included or excluded (i.e. NOGAAP)</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2c7b7160a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2c7b7160a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562" lvl="0" indent="-150812" algn="l" rtl="0">
              <a:lnSpc>
                <a:spcPct val="100000"/>
              </a:lnSpc>
              <a:spcBef>
                <a:spcPts val="400"/>
              </a:spcBef>
              <a:spcAft>
                <a:spcPts val="0"/>
              </a:spcAft>
              <a:buClr>
                <a:srgbClr val="4A66AC"/>
              </a:buClr>
              <a:buSzPts val="1200"/>
              <a:buChar char="•"/>
            </a:pPr>
            <a:r>
              <a:rPr lang="en-US" sz="1200">
                <a:solidFill>
                  <a:schemeClr val="dk1"/>
                </a:solidFill>
              </a:rPr>
              <a:t>The GAAP flag must be enabled in order to generate a valid report.</a:t>
            </a:r>
            <a:endParaRPr sz="1200">
              <a:solidFill>
                <a:schemeClr val="dk1"/>
              </a:solidFill>
              <a:latin typeface="Calibri"/>
              <a:ea typeface="Calibri"/>
              <a:cs typeface="Calibri"/>
              <a:sym typeface="Calibri"/>
            </a:endParaRPr>
          </a:p>
          <a:p>
            <a:pPr marL="182562" lvl="0" indent="-150812" algn="l" rtl="0">
              <a:lnSpc>
                <a:spcPct val="100000"/>
              </a:lnSpc>
              <a:spcBef>
                <a:spcPts val="400"/>
              </a:spcBef>
              <a:spcAft>
                <a:spcPts val="0"/>
              </a:spcAft>
              <a:buClr>
                <a:srgbClr val="4A66AC"/>
              </a:buClr>
              <a:buSzPts val="1200"/>
              <a:buChar char="•"/>
            </a:pPr>
            <a:r>
              <a:rPr lang="en-US" sz="1200">
                <a:solidFill>
                  <a:schemeClr val="dk1"/>
                </a:solidFill>
              </a:rPr>
              <a:t>May be used as a depreciation balancing tool with the Book Value.</a:t>
            </a:r>
            <a:endParaRPr sz="1200"/>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172B4D"/>
              </a:solidFill>
              <a:highlight>
                <a:srgbClr val="FFFFFF"/>
              </a:highlight>
              <a:latin typeface="Roboto"/>
              <a:ea typeface="Roboto"/>
              <a:cs typeface="Roboto"/>
              <a:sym typeface="Roboto"/>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Document Store will be out in Quarter 2 (before end of June)</a:t>
            </a:r>
            <a:endParaRPr/>
          </a:p>
        </p:txBody>
      </p:sp>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925c2750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Document Store will be out in Quarter 2 (before end of June)</a:t>
            </a:r>
            <a:endParaRPr/>
          </a:p>
        </p:txBody>
      </p:sp>
      <p:sp>
        <p:nvSpPr>
          <p:cNvPr id="267" name="Google Shape;267;g35925c275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Do you have any districts they currently do not have their GAAP flag set but would like to for the beginning of FY23?</a:t>
            </a:r>
            <a:endParaRPr/>
          </a:p>
        </p:txBody>
      </p:sp>
      <p:sp>
        <p:nvSpPr>
          <p:cNvPr id="275" name="Google Shape;27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aeba66e8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2daeba66e8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aeba66e8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g2daeba66e8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daeba66e8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g2daeba66e8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aeba66e86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g2daeba66e8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8662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4812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9382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endParaRPr lang="en-US"/>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8731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1466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5301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49009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0522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18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8556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7491190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2906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coecn.atlassian.net/wiki/spaces/ID/pages/1575774/GAAP+Reports#GAAPReports-FixedAssetBySour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coecn.atlassian.net/wiki/spaces/ID/pages/1575774/GAAP+Reports#GAAPReports-FixedAssetbyFunction/Cla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coecn.atlassian.net/wiki/spaces/ID/pages/1575774/GAAP+Reports#GAAPReports-ScheduleofChangeinFixedAsse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coecn.atlassian.net/wiki/spaces/ID/pages/1575774/GAAP+Reports#GAAPReports-ScheduleofChangeinDepreci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coecn.atlassian.net/wiki/spaces/ID/pages/1575785/Non-GAAP+Reports#Non-GAAPReports-AssetListingbyGrant/Sour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coecn.atlassian.net/wiki/spaces/ID/pages/1575785/Non-GAAP+Reports#Non-GAAPReports-BriefAssetListingRepor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coecn.atlassian.net/wiki/spaces/ID/pages/1575785/Non-GAAP+Reports#Non-GAAPReports-BookValueRe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coecn.atlassian.net/wiki/spaces/ID/pages/1575718/Depreci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mcoecn.atlassian.net/wiki/spaces/ID/pages/1575626/Items#Item-Depreciation-Adjustmen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coecn.atlassian.net/wiki/spaces/ID/pages/1575661/Fun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coecn.atlassian.net/wiki/spaces/ID/pages/1575774/GAAP+Re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p:nvPr/>
        </p:nvSpPr>
        <p:spPr>
          <a:xfrm>
            <a:off x="435006" y="604568"/>
            <a:ext cx="4654297" cy="557783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13"/>
          <p:cNvSpPr txBox="1">
            <a:spLocks noGrp="1"/>
          </p:cNvSpPr>
          <p:nvPr>
            <p:ph type="ctrTitle"/>
          </p:nvPr>
        </p:nvSpPr>
        <p:spPr>
          <a:xfrm>
            <a:off x="869604" y="1089654"/>
            <a:ext cx="3785100" cy="3301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400"/>
              <a:buFont typeface="Calibri"/>
              <a:buNone/>
            </a:pPr>
            <a:r>
              <a:rPr lang="en-US" sz="4400">
                <a:solidFill>
                  <a:srgbClr val="FFFFFF"/>
                </a:solidFill>
              </a:rPr>
              <a:t>Fixed Assets</a:t>
            </a:r>
            <a:endParaRPr/>
          </a:p>
        </p:txBody>
      </p:sp>
      <p:sp>
        <p:nvSpPr>
          <p:cNvPr id="84" name="Google Shape;84;p13"/>
          <p:cNvSpPr txBox="1">
            <a:spLocks noGrp="1"/>
          </p:cNvSpPr>
          <p:nvPr>
            <p:ph type="subTitle" idx="1"/>
          </p:nvPr>
        </p:nvSpPr>
        <p:spPr>
          <a:xfrm>
            <a:off x="869642" y="4457200"/>
            <a:ext cx="3785100" cy="144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200"/>
              <a:buNone/>
            </a:pPr>
            <a:r>
              <a:rPr lang="en-US" sz="2200" dirty="0">
                <a:solidFill>
                  <a:srgbClr val="FFFFFF"/>
                </a:solidFill>
              </a:rPr>
              <a:t>Fiscal Year-End </a:t>
            </a:r>
            <a:endParaRPr dirty="0"/>
          </a:p>
          <a:p>
            <a:pPr marL="0" lvl="0" indent="0" algn="l" rtl="0">
              <a:lnSpc>
                <a:spcPct val="90000"/>
              </a:lnSpc>
              <a:spcBef>
                <a:spcPts val="0"/>
              </a:spcBef>
              <a:spcAft>
                <a:spcPts val="0"/>
              </a:spcAft>
              <a:buClr>
                <a:srgbClr val="FFFFFF"/>
              </a:buClr>
              <a:buSzPts val="2200"/>
              <a:buNone/>
            </a:pPr>
            <a:r>
              <a:rPr lang="en-US" sz="2200" dirty="0">
                <a:solidFill>
                  <a:srgbClr val="FFFFFF"/>
                </a:solidFill>
              </a:rPr>
              <a:t>Closing Procedures </a:t>
            </a:r>
            <a:endParaRPr dirty="0"/>
          </a:p>
          <a:p>
            <a:pPr marL="0" lvl="0" indent="0" algn="l" rtl="0">
              <a:lnSpc>
                <a:spcPct val="90000"/>
              </a:lnSpc>
              <a:spcBef>
                <a:spcPts val="0"/>
              </a:spcBef>
              <a:spcAft>
                <a:spcPts val="0"/>
              </a:spcAft>
              <a:buClr>
                <a:srgbClr val="FFFFFF"/>
              </a:buClr>
              <a:buSzPts val="2200"/>
              <a:buNone/>
            </a:pPr>
            <a:r>
              <a:rPr lang="en-US" sz="2200" dirty="0">
                <a:solidFill>
                  <a:srgbClr val="FFFFFF"/>
                </a:solidFill>
              </a:rPr>
              <a:t>2025</a:t>
            </a:r>
            <a:endParaRPr dirty="0"/>
          </a:p>
        </p:txBody>
      </p:sp>
      <p:sp>
        <p:nvSpPr>
          <p:cNvPr id="8" name="TextBox 7">
            <a:extLst>
              <a:ext uri="{FF2B5EF4-FFF2-40B4-BE49-F238E27FC236}">
                <a16:creationId xmlns:a16="http://schemas.microsoft.com/office/drawing/2014/main" id="{069C9137-9010-49A7-A2D3-4F791D3B2B16}"/>
              </a:ext>
            </a:extLst>
          </p:cNvPr>
          <p:cNvSpPr txBox="1"/>
          <p:nvPr/>
        </p:nvSpPr>
        <p:spPr>
          <a:xfrm>
            <a:off x="5523901" y="4162037"/>
            <a:ext cx="6098796" cy="1392369"/>
          </a:xfrm>
          <a:prstGeom prst="rect">
            <a:avLst/>
          </a:prstGeom>
          <a:noFill/>
        </p:spPr>
        <p:txBody>
          <a:bodyPr wrap="square">
            <a:spAutoFit/>
          </a:bodyPr>
          <a:lstStyle/>
          <a:p>
            <a:pPr marL="0" marR="0" lvl="0" indent="0" algn="ctr" rtl="0">
              <a:lnSpc>
                <a:spcPct val="120000"/>
              </a:lnSpc>
              <a:spcBef>
                <a:spcPts val="0"/>
              </a:spcBef>
              <a:spcAft>
                <a:spcPts val="0"/>
              </a:spcAft>
              <a:buClr>
                <a:srgbClr val="000000"/>
              </a:buClr>
              <a:buSzPts val="1400"/>
              <a:buFont typeface="Arial"/>
              <a:buNone/>
            </a:pPr>
            <a:r>
              <a:rPr lang="en-US" sz="2400" b="0" i="0" u="none" strike="noStrike" cap="none" dirty="0">
                <a:solidFill>
                  <a:schemeClr val="accent5"/>
                </a:solidFill>
                <a:latin typeface="+mj-lt"/>
                <a:ea typeface="Arial"/>
                <a:cs typeface="Arial"/>
                <a:sym typeface="Arial"/>
              </a:rPr>
              <a:t>ACCESS</a:t>
            </a:r>
          </a:p>
          <a:p>
            <a:pPr marL="0" marR="0" lvl="0" indent="0" algn="ctr" rtl="0">
              <a:lnSpc>
                <a:spcPct val="120000"/>
              </a:lnSpc>
              <a:spcBef>
                <a:spcPts val="0"/>
              </a:spcBef>
              <a:spcAft>
                <a:spcPts val="0"/>
              </a:spcAft>
              <a:buClr>
                <a:srgbClr val="000000"/>
              </a:buClr>
              <a:buSzPts val="1400"/>
              <a:buFont typeface="Arial"/>
              <a:buNone/>
            </a:pPr>
            <a:r>
              <a:rPr lang="en-US" sz="2400" dirty="0">
                <a:solidFill>
                  <a:schemeClr val="accent5"/>
                </a:solidFill>
                <a:latin typeface="+mj-lt"/>
                <a:ea typeface="Arial"/>
                <a:cs typeface="Arial"/>
                <a:sym typeface="Arial"/>
              </a:rPr>
              <a:t>493 Bev Rd</a:t>
            </a:r>
          </a:p>
          <a:p>
            <a:pPr marL="0" marR="0" lvl="0" indent="0" algn="ctr" rtl="0">
              <a:lnSpc>
                <a:spcPct val="120000"/>
              </a:lnSpc>
              <a:spcBef>
                <a:spcPts val="0"/>
              </a:spcBef>
              <a:spcAft>
                <a:spcPts val="0"/>
              </a:spcAft>
              <a:buClr>
                <a:srgbClr val="000000"/>
              </a:buClr>
              <a:buSzPts val="1400"/>
              <a:buFont typeface="Arial"/>
              <a:buNone/>
            </a:pPr>
            <a:r>
              <a:rPr lang="en-US" sz="2400" b="0" i="0" u="none" strike="noStrike" cap="none" dirty="0">
                <a:solidFill>
                  <a:schemeClr val="accent5"/>
                </a:solidFill>
                <a:latin typeface="+mj-lt"/>
                <a:ea typeface="Arial"/>
                <a:cs typeface="Arial"/>
                <a:sym typeface="Arial"/>
              </a:rPr>
              <a:t>Boardman, OH 44512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23"/>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23"/>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Reports</a:t>
            </a:r>
            <a:endParaRPr sz="4600">
              <a:solidFill>
                <a:srgbClr val="FFFFFF"/>
              </a:solidFill>
            </a:endParaRPr>
          </a:p>
        </p:txBody>
      </p:sp>
      <p:sp>
        <p:nvSpPr>
          <p:cNvPr id="172" name="Google Shape;172;p23"/>
          <p:cNvSpPr txBox="1">
            <a:spLocks noGrp="1"/>
          </p:cNvSpPr>
          <p:nvPr>
            <p:ph idx="1"/>
          </p:nvPr>
        </p:nvSpPr>
        <p:spPr>
          <a:xfrm>
            <a:off x="838200" y="2316748"/>
            <a:ext cx="10515600" cy="3404544"/>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15000"/>
              </a:lnSpc>
              <a:spcBef>
                <a:spcPts val="0"/>
              </a:spcBef>
              <a:spcAft>
                <a:spcPts val="0"/>
              </a:spcAft>
              <a:buClr>
                <a:schemeClr val="accent1"/>
              </a:buClr>
              <a:buSzPts val="2000"/>
              <a:buFont typeface="Arial"/>
              <a:buChar char="•"/>
            </a:pPr>
            <a:r>
              <a:rPr lang="en-US" sz="1800" b="1" i="0" u="sng" strike="noStrike" cap="none" dirty="0">
                <a:solidFill>
                  <a:schemeClr val="hlink"/>
                </a:solidFill>
                <a:latin typeface="Arial"/>
                <a:ea typeface="Arial"/>
                <a:cs typeface="Arial"/>
                <a:sym typeface="Arial"/>
                <a:hlinkClick r:id="rId3"/>
              </a:rPr>
              <a:t>Fixed Assets by Source</a:t>
            </a:r>
            <a:r>
              <a:rPr lang="en-US" sz="1800" i="0" u="none" strike="noStrike" cap="none" dirty="0">
                <a:solidFill>
                  <a:schemeClr val="dk1"/>
                </a:solidFill>
                <a:latin typeface="Arial"/>
                <a:ea typeface="Arial"/>
                <a:cs typeface="Arial"/>
                <a:sym typeface="Arial"/>
              </a:rPr>
              <a:t>…..summary of the </a:t>
            </a:r>
            <a:r>
              <a:rPr lang="en-US" sz="1800" i="1" u="none" strike="noStrike" cap="none" dirty="0">
                <a:solidFill>
                  <a:schemeClr val="dk1"/>
                </a:solidFill>
                <a:latin typeface="Arial"/>
                <a:ea typeface="Arial"/>
                <a:cs typeface="Arial"/>
                <a:sym typeface="Arial"/>
              </a:rPr>
              <a:t>original cost</a:t>
            </a:r>
            <a:r>
              <a:rPr lang="en-US" sz="1800" i="0" u="none" strike="noStrike" cap="none" dirty="0">
                <a:solidFill>
                  <a:schemeClr val="dk1"/>
                </a:solidFill>
                <a:latin typeface="Arial"/>
                <a:ea typeface="Arial"/>
                <a:cs typeface="Arial"/>
                <a:sym typeface="Arial"/>
              </a:rPr>
              <a:t> of capitalized items by their source (or fund) the items were charged to on the </a:t>
            </a:r>
            <a:r>
              <a:rPr lang="en-US" sz="1800" dirty="0">
                <a:latin typeface="Arial"/>
                <a:ea typeface="Arial"/>
                <a:cs typeface="Arial"/>
                <a:sym typeface="Arial"/>
              </a:rPr>
              <a:t>purchase order</a:t>
            </a:r>
            <a:r>
              <a:rPr lang="en-US" sz="1800" i="0" u="none" strike="noStrike" cap="none" dirty="0">
                <a:solidFill>
                  <a:schemeClr val="dk1"/>
                </a:solidFill>
                <a:latin typeface="Arial"/>
                <a:ea typeface="Arial"/>
                <a:cs typeface="Arial"/>
                <a:sym typeface="Arial"/>
              </a:rPr>
              <a:t> </a:t>
            </a:r>
            <a:endParaRPr sz="1800" dirty="0">
              <a:solidFill>
                <a:srgbClr val="E06666"/>
              </a:solidFill>
              <a:latin typeface="Arial"/>
              <a:ea typeface="Arial"/>
              <a:cs typeface="Arial"/>
              <a:sym typeface="Arial"/>
            </a:endParaRPr>
          </a:p>
          <a:p>
            <a:pPr marL="457200" marR="0" lvl="1" indent="-212406" algn="l" rtl="0">
              <a:lnSpc>
                <a:spcPct val="115000"/>
              </a:lnSpc>
              <a:spcBef>
                <a:spcPts val="360"/>
              </a:spcBef>
              <a:spcAft>
                <a:spcPts val="0"/>
              </a:spcAft>
              <a:buClr>
                <a:schemeClr val="accent1"/>
              </a:buClr>
              <a:buSzPts val="2000"/>
              <a:buFont typeface="Arial"/>
              <a:buChar char="•"/>
            </a:pPr>
            <a:r>
              <a:rPr lang="en-US" i="0" u="none" strike="noStrike" cap="none" dirty="0">
                <a:solidFill>
                  <a:schemeClr val="dk1"/>
                </a:solidFill>
                <a:latin typeface="Arial"/>
                <a:ea typeface="Arial"/>
                <a:cs typeface="Arial"/>
                <a:sym typeface="Arial"/>
              </a:rPr>
              <a:t>Source means “</a:t>
            </a:r>
            <a:r>
              <a:rPr lang="en-US" b="1" i="0" u="none" strike="noStrike" cap="none" dirty="0">
                <a:solidFill>
                  <a:schemeClr val="dk1"/>
                </a:solidFill>
                <a:latin typeface="Arial"/>
                <a:ea typeface="Arial"/>
                <a:cs typeface="Arial"/>
                <a:sym typeface="Arial"/>
              </a:rPr>
              <a:t>the fund the items were originally charged to when purchased”</a:t>
            </a:r>
            <a:endParaRPr b="1" dirty="0">
              <a:latin typeface="Arial"/>
              <a:ea typeface="Arial"/>
              <a:cs typeface="Arial"/>
              <a:sym typeface="Arial"/>
            </a:endParaRPr>
          </a:p>
          <a:p>
            <a:pPr marL="457200" marR="0" lvl="1" indent="-212406" algn="l" rtl="0">
              <a:lnSpc>
                <a:spcPct val="115000"/>
              </a:lnSpc>
              <a:spcBef>
                <a:spcPts val="360"/>
              </a:spcBef>
              <a:spcAft>
                <a:spcPts val="0"/>
              </a:spcAft>
              <a:buClr>
                <a:schemeClr val="accent1"/>
              </a:buClr>
              <a:buSzPts val="2000"/>
              <a:buFont typeface="Arial"/>
              <a:buChar char="•"/>
            </a:pPr>
            <a:r>
              <a:rPr lang="en-US" i="0" u="none" strike="noStrike" cap="none" dirty="0">
                <a:solidFill>
                  <a:schemeClr val="dk1"/>
                </a:solidFill>
                <a:latin typeface="Arial"/>
                <a:ea typeface="Arial"/>
                <a:cs typeface="Arial"/>
                <a:sym typeface="Arial"/>
              </a:rPr>
              <a:t>uses the PO information from the acquisition record</a:t>
            </a:r>
            <a:r>
              <a:rPr lang="en-US" dirty="0">
                <a:latin typeface="Arial"/>
                <a:ea typeface="Arial"/>
                <a:cs typeface="Arial"/>
                <a:sym typeface="Arial"/>
              </a:rPr>
              <a:t> </a:t>
            </a:r>
            <a:r>
              <a:rPr lang="en-US" i="0" u="none" strike="noStrike" cap="none" dirty="0">
                <a:solidFill>
                  <a:schemeClr val="dk1"/>
                </a:solidFill>
                <a:latin typeface="Arial"/>
                <a:ea typeface="Arial"/>
                <a:cs typeface="Arial"/>
                <a:sym typeface="Arial"/>
              </a:rPr>
              <a:t>to identify the </a:t>
            </a:r>
            <a:r>
              <a:rPr lang="en-US" b="1" i="0" u="none" strike="noStrike" cap="none" dirty="0">
                <a:solidFill>
                  <a:schemeClr val="dk1"/>
                </a:solidFill>
                <a:latin typeface="Arial"/>
                <a:ea typeface="Arial"/>
                <a:cs typeface="Arial"/>
                <a:sym typeface="Arial"/>
              </a:rPr>
              <a:t>source fund</a:t>
            </a:r>
            <a:r>
              <a:rPr lang="en-US" i="0" u="none" strike="noStrike" cap="none" dirty="0">
                <a:solidFill>
                  <a:schemeClr val="dk1"/>
                </a:solidFill>
                <a:latin typeface="Arial"/>
                <a:ea typeface="Arial"/>
                <a:cs typeface="Arial"/>
                <a:sym typeface="Arial"/>
              </a:rPr>
              <a:t> used in purchasing the items. </a:t>
            </a:r>
            <a:endParaRPr dirty="0">
              <a:latin typeface="Arial"/>
              <a:ea typeface="Arial"/>
              <a:cs typeface="Arial"/>
              <a:sym typeface="Arial"/>
            </a:endParaRPr>
          </a:p>
          <a:p>
            <a:pPr marL="457200" marR="0" lvl="1" indent="-212406" algn="l" rtl="0">
              <a:lnSpc>
                <a:spcPct val="115000"/>
              </a:lnSpc>
              <a:spcBef>
                <a:spcPts val="360"/>
              </a:spcBef>
              <a:spcAft>
                <a:spcPts val="0"/>
              </a:spcAft>
              <a:buClr>
                <a:schemeClr val="accent1"/>
              </a:buClr>
              <a:buSzPts val="2000"/>
              <a:buFont typeface="Arial"/>
              <a:buChar char="•"/>
            </a:pPr>
            <a:r>
              <a:rPr lang="en-US" dirty="0">
                <a:latin typeface="Arial"/>
                <a:ea typeface="Arial"/>
                <a:cs typeface="Arial"/>
                <a:sym typeface="Arial"/>
              </a:rPr>
              <a:t>Report Filename</a:t>
            </a:r>
            <a:r>
              <a:rPr lang="en-US" i="0" u="none" strike="noStrike" cap="none" dirty="0">
                <a:solidFill>
                  <a:schemeClr val="dk1"/>
                </a:solidFill>
                <a:latin typeface="Arial"/>
                <a:ea typeface="Arial"/>
                <a:cs typeface="Arial"/>
                <a:sym typeface="Arial"/>
              </a:rPr>
              <a:t>:  FixedAssetBySourceReport.</a:t>
            </a:r>
            <a:r>
              <a:rPr lang="en-US" dirty="0">
                <a:latin typeface="Arial"/>
                <a:ea typeface="Arial"/>
                <a:cs typeface="Arial"/>
                <a:sym typeface="Arial"/>
              </a:rPr>
              <a:t>pdf</a:t>
            </a:r>
            <a:endParaRPr dirty="0">
              <a:latin typeface="Arial"/>
              <a:ea typeface="Arial"/>
              <a:cs typeface="Arial"/>
              <a:sym typeface="Arial"/>
            </a:endParaRPr>
          </a:p>
          <a:p>
            <a:pPr marL="457200" marR="0" lvl="0" indent="0" algn="l" rtl="0">
              <a:lnSpc>
                <a:spcPct val="100000"/>
              </a:lnSpc>
              <a:spcBef>
                <a:spcPts val="400"/>
              </a:spcBef>
              <a:spcAft>
                <a:spcPts val="0"/>
              </a:spcAft>
              <a:buSzPts val="1800"/>
              <a:buNone/>
            </a:pPr>
            <a:endParaRPr sz="1800" dirty="0"/>
          </a:p>
        </p:txBody>
      </p:sp>
      <p:sp>
        <p:nvSpPr>
          <p:cNvPr id="171" name="Google Shape;171;p23"/>
          <p:cNvSpPr txBox="1">
            <a:spLocks noGrp="1"/>
          </p:cNvSpPr>
          <p:nvPr>
            <p:ph type="sldNum" sz="quarter" idx="12"/>
          </p:nvPr>
        </p:nvSpPr>
        <p:spPr>
          <a:xfrm>
            <a:off x="11151258" y="97577"/>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endParaRPr/>
          </a:p>
        </p:txBody>
      </p:sp>
      <p:sp>
        <p:nvSpPr>
          <p:cNvPr id="178" name="Google Shape;178;p24"/>
          <p:cNvSpPr txBox="1">
            <a:spLocks noGrp="1"/>
          </p:cNvSpPr>
          <p:nvPr>
            <p:ph idx="1"/>
          </p:nvPr>
        </p:nvSpPr>
        <p:spPr>
          <a:xfrm>
            <a:off x="838200" y="2316768"/>
            <a:ext cx="10515600" cy="3675600"/>
          </a:xfrm>
          <a:prstGeom prst="rect">
            <a:avLst/>
          </a:prstGeom>
          <a:noFill/>
          <a:ln>
            <a:noFill/>
          </a:ln>
        </p:spPr>
        <p:txBody>
          <a:bodyPr spcFirstLastPara="1" wrap="square" lIns="91425" tIns="45700" rIns="91425" bIns="45700" anchor="t" anchorCtr="0">
            <a:noAutofit/>
          </a:bodyPr>
          <a:lstStyle/>
          <a:p>
            <a:pPr marL="182562" lvl="0" indent="-182562" algn="l" rtl="0">
              <a:lnSpc>
                <a:spcPct val="115000"/>
              </a:lnSpc>
              <a:spcBef>
                <a:spcPts val="400"/>
              </a:spcBef>
              <a:spcAft>
                <a:spcPts val="0"/>
              </a:spcAft>
              <a:buClr>
                <a:schemeClr val="accent1"/>
              </a:buClr>
              <a:buSzPts val="1900"/>
              <a:buChar char="•"/>
            </a:pPr>
            <a:r>
              <a:rPr lang="en-US" sz="1600" b="1" u="sng" dirty="0">
                <a:solidFill>
                  <a:schemeClr val="hlink"/>
                </a:solidFill>
                <a:latin typeface="Arial"/>
                <a:ea typeface="Arial"/>
                <a:cs typeface="Arial"/>
                <a:sym typeface="Arial"/>
                <a:hlinkClick r:id="rId3"/>
              </a:rPr>
              <a:t>Fixed Asset by Function and Class</a:t>
            </a:r>
            <a:r>
              <a:rPr lang="en-US" sz="1600" dirty="0">
                <a:latin typeface="Arial"/>
                <a:ea typeface="Arial"/>
                <a:cs typeface="Arial"/>
                <a:sym typeface="Arial"/>
              </a:rPr>
              <a:t>….schedule of fixed assets by function and class. </a:t>
            </a:r>
            <a:endParaRPr sz="1600" dirty="0">
              <a:latin typeface="Arial"/>
              <a:ea typeface="Arial"/>
              <a:cs typeface="Arial"/>
              <a:sym typeface="Arial"/>
            </a:endParaRPr>
          </a:p>
          <a:p>
            <a:pPr marL="914400" lvl="1" indent="-349250" algn="l" rtl="0">
              <a:lnSpc>
                <a:spcPct val="115000"/>
              </a:lnSpc>
              <a:spcBef>
                <a:spcPts val="400"/>
              </a:spcBef>
              <a:spcAft>
                <a:spcPts val="0"/>
              </a:spcAft>
              <a:buClr>
                <a:schemeClr val="accent1"/>
              </a:buClr>
              <a:buSzPts val="1900"/>
              <a:buChar char="•"/>
            </a:pPr>
            <a:r>
              <a:rPr lang="en-US" sz="1600" dirty="0">
                <a:latin typeface="Arial"/>
                <a:ea typeface="Arial"/>
                <a:cs typeface="Arial"/>
                <a:sym typeface="Arial"/>
              </a:rPr>
              <a:t>May generate up to three different report formats:</a:t>
            </a:r>
            <a:endParaRPr sz="1600" dirty="0">
              <a:latin typeface="Arial"/>
              <a:ea typeface="Arial"/>
              <a:cs typeface="Arial"/>
              <a:sym typeface="Arial"/>
            </a:endParaRPr>
          </a:p>
          <a:p>
            <a:pPr marL="1371600" lvl="2" indent="-349250" algn="l" rtl="0">
              <a:lnSpc>
                <a:spcPct val="115000"/>
              </a:lnSpc>
              <a:spcBef>
                <a:spcPts val="400"/>
              </a:spcBef>
              <a:spcAft>
                <a:spcPts val="0"/>
              </a:spcAft>
              <a:buClr>
                <a:schemeClr val="accent1"/>
              </a:buClr>
              <a:buSzPts val="1900"/>
              <a:buChar char="•"/>
            </a:pPr>
            <a:r>
              <a:rPr lang="en-US" dirty="0">
                <a:latin typeface="Arial"/>
                <a:ea typeface="Arial"/>
                <a:cs typeface="Arial"/>
                <a:sym typeface="Arial"/>
              </a:rPr>
              <a:t>Schedule by Function &amp; Class - displays original cost &amp; book value</a:t>
            </a:r>
            <a:endParaRPr dirty="0">
              <a:latin typeface="Arial"/>
              <a:ea typeface="Arial"/>
              <a:cs typeface="Arial"/>
              <a:sym typeface="Arial"/>
            </a:endParaRPr>
          </a:p>
          <a:p>
            <a:pPr marL="1371600" lvl="2" indent="-349250" algn="l" rtl="0">
              <a:lnSpc>
                <a:spcPct val="115000"/>
              </a:lnSpc>
              <a:spcBef>
                <a:spcPts val="400"/>
              </a:spcBef>
              <a:spcAft>
                <a:spcPts val="0"/>
              </a:spcAft>
              <a:buClr>
                <a:schemeClr val="accent1"/>
              </a:buClr>
              <a:buSzPts val="1900"/>
              <a:buChar char="•"/>
            </a:pPr>
            <a:r>
              <a:rPr lang="en-US" dirty="0">
                <a:latin typeface="Arial"/>
                <a:ea typeface="Arial"/>
                <a:cs typeface="Arial"/>
                <a:sym typeface="Arial"/>
              </a:rPr>
              <a:t>Schedule by Class - displays original cost &amp; book value</a:t>
            </a:r>
            <a:endParaRPr dirty="0">
              <a:latin typeface="Arial"/>
              <a:ea typeface="Arial"/>
              <a:cs typeface="Arial"/>
              <a:sym typeface="Arial"/>
            </a:endParaRPr>
          </a:p>
          <a:p>
            <a:pPr marL="1371600" lvl="2" indent="-349250" algn="l" rtl="0">
              <a:lnSpc>
                <a:spcPct val="115000"/>
              </a:lnSpc>
              <a:spcBef>
                <a:spcPts val="400"/>
              </a:spcBef>
              <a:spcAft>
                <a:spcPts val="0"/>
              </a:spcAft>
              <a:buClr>
                <a:schemeClr val="accent1"/>
              </a:buClr>
              <a:buSzPts val="1900"/>
              <a:buChar char="•"/>
            </a:pPr>
            <a:r>
              <a:rPr lang="en-US" dirty="0">
                <a:latin typeface="Arial"/>
                <a:ea typeface="Arial"/>
                <a:cs typeface="Arial"/>
                <a:sym typeface="Arial"/>
              </a:rPr>
              <a:t>Summary by Function and Class - choose to summarize by 2-digit function and may report on original cost or book value</a:t>
            </a:r>
            <a:endParaRPr dirty="0"/>
          </a:p>
          <a:p>
            <a:pPr marL="1828800" lvl="3" indent="-349250" algn="l" rtl="0">
              <a:lnSpc>
                <a:spcPct val="115000"/>
              </a:lnSpc>
              <a:spcBef>
                <a:spcPts val="400"/>
              </a:spcBef>
              <a:spcAft>
                <a:spcPts val="0"/>
              </a:spcAft>
              <a:buClr>
                <a:schemeClr val="accent1"/>
              </a:buClr>
              <a:buSzPts val="1900"/>
              <a:buChar char="•"/>
            </a:pPr>
            <a:r>
              <a:rPr lang="en-US" sz="1600" i="1" dirty="0">
                <a:latin typeface="Arial"/>
                <a:ea typeface="Arial"/>
                <a:cs typeface="Arial"/>
                <a:sym typeface="Arial"/>
              </a:rPr>
              <a:t>For FYE, it is recommended to generate the report for all three formats</a:t>
            </a:r>
            <a:endParaRPr sz="1600" i="1" dirty="0">
              <a:latin typeface="Arial"/>
              <a:ea typeface="Arial"/>
              <a:cs typeface="Arial"/>
              <a:sym typeface="Arial"/>
            </a:endParaRPr>
          </a:p>
          <a:p>
            <a:pPr marL="457200" lvl="1" indent="-206056" algn="l" rtl="0">
              <a:lnSpc>
                <a:spcPct val="115000"/>
              </a:lnSpc>
              <a:spcBef>
                <a:spcPts val="360"/>
              </a:spcBef>
              <a:spcAft>
                <a:spcPts val="0"/>
              </a:spcAft>
              <a:buClr>
                <a:schemeClr val="accent1"/>
              </a:buClr>
              <a:buSzPts val="1900"/>
              <a:buChar char="•"/>
            </a:pPr>
            <a:r>
              <a:rPr lang="en-US" sz="1600" dirty="0">
                <a:latin typeface="Arial"/>
                <a:ea typeface="Arial"/>
                <a:cs typeface="Arial"/>
                <a:sym typeface="Arial"/>
              </a:rPr>
              <a:t>Book Value is the Original Cost minus Total Depreciation</a:t>
            </a:r>
            <a:endParaRPr sz="1600" dirty="0">
              <a:latin typeface="Arial"/>
              <a:ea typeface="Arial"/>
              <a:cs typeface="Arial"/>
              <a:sym typeface="Arial"/>
            </a:endParaRPr>
          </a:p>
          <a:p>
            <a:pPr marL="457200" lvl="1" indent="-206056" algn="l" rtl="0">
              <a:lnSpc>
                <a:spcPct val="115000"/>
              </a:lnSpc>
              <a:spcBef>
                <a:spcPts val="360"/>
              </a:spcBef>
              <a:spcAft>
                <a:spcPts val="0"/>
              </a:spcAft>
              <a:buClr>
                <a:schemeClr val="accent1"/>
              </a:buClr>
              <a:buSzPts val="1900"/>
              <a:buChar char="•"/>
            </a:pPr>
            <a:r>
              <a:rPr lang="en-US" sz="1600" dirty="0">
                <a:latin typeface="Arial"/>
                <a:ea typeface="Arial"/>
                <a:cs typeface="Arial"/>
                <a:sym typeface="Arial"/>
              </a:rPr>
              <a:t>Report Filename: FixedAssetByFuncClassReport.pdf </a:t>
            </a:r>
            <a:endParaRPr sz="1600" dirty="0">
              <a:latin typeface="Arial"/>
              <a:ea typeface="Arial"/>
              <a:cs typeface="Arial"/>
              <a:sym typeface="Arial"/>
            </a:endParaRPr>
          </a:p>
          <a:p>
            <a:pPr marL="0" lvl="0" indent="0" algn="l" rtl="0">
              <a:lnSpc>
                <a:spcPct val="115000"/>
              </a:lnSpc>
              <a:spcBef>
                <a:spcPts val="1000"/>
              </a:spcBef>
              <a:spcAft>
                <a:spcPts val="0"/>
              </a:spcAft>
              <a:buSzPts val="1800"/>
              <a:buNone/>
            </a:pPr>
            <a:endParaRPr sz="1900" dirty="0"/>
          </a:p>
        </p:txBody>
      </p:sp>
      <p:sp>
        <p:nvSpPr>
          <p:cNvPr id="179" name="Google Shape;179;p24"/>
          <p:cNvSpPr txBox="1">
            <a:spLocks noGrp="1"/>
          </p:cNvSpPr>
          <p:nvPr>
            <p:ph type="sldNum" sz="quarter" idx="12"/>
          </p:nvPr>
        </p:nvSpPr>
        <p:spPr>
          <a:xfrm>
            <a:off x="11151258" y="17228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
        <p:nvSpPr>
          <p:cNvPr id="181" name="Google Shape;181;p24"/>
          <p:cNvSpPr txBox="1">
            <a:spLocks noGrp="1"/>
          </p:cNvSpPr>
          <p:nvPr>
            <p:ph type="title" idx="4294967295"/>
          </p:nvPr>
        </p:nvSpPr>
        <p:spPr>
          <a:xfrm>
            <a:off x="0" y="587375"/>
            <a:ext cx="10515600" cy="13271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Reports</a:t>
            </a:r>
            <a:endParaRPr sz="4600">
              <a:solidFill>
                <a:srgbClr val="FFFFFF"/>
              </a:solidFill>
            </a:endParaRPr>
          </a:p>
        </p:txBody>
      </p:sp>
      <p:sp>
        <p:nvSpPr>
          <p:cNvPr id="180" name="Google Shape;180;p24"/>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2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Reports</a:t>
            </a:r>
            <a:endParaRPr sz="4600">
              <a:solidFill>
                <a:srgbClr val="FFFFFF"/>
              </a:solidFill>
            </a:endParaRPr>
          </a:p>
        </p:txBody>
      </p:sp>
      <p:sp>
        <p:nvSpPr>
          <p:cNvPr id="189" name="Google Shape;189;p25"/>
          <p:cNvSpPr txBox="1">
            <a:spLocks noGrp="1"/>
          </p:cNvSpPr>
          <p:nvPr>
            <p:ph idx="1"/>
          </p:nvPr>
        </p:nvSpPr>
        <p:spPr>
          <a:xfrm>
            <a:off x="926600" y="2316750"/>
            <a:ext cx="10515600" cy="43410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1"/>
              </a:buClr>
              <a:buSzPts val="1615"/>
              <a:buNone/>
            </a:pPr>
            <a:r>
              <a:rPr lang="en-US" sz="1600" b="1" i="0" u="sng" strike="noStrike" cap="none" dirty="0">
                <a:solidFill>
                  <a:schemeClr val="hlink"/>
                </a:solidFill>
                <a:latin typeface="Arial"/>
                <a:ea typeface="Arial"/>
                <a:cs typeface="Arial"/>
                <a:sym typeface="Arial"/>
                <a:hlinkClick r:id="rId3"/>
              </a:rPr>
              <a:t>Schedule of Change in Fixed Assets</a:t>
            </a:r>
            <a:endParaRPr sz="1600" dirty="0">
              <a:latin typeface="Arial"/>
              <a:ea typeface="Arial"/>
              <a:cs typeface="Arial"/>
              <a:sym typeface="Arial"/>
            </a:endParaRPr>
          </a:p>
          <a:p>
            <a:pPr marL="457200" lvl="0" indent="-355600" algn="l" rtl="0">
              <a:lnSpc>
                <a:spcPct val="115000"/>
              </a:lnSpc>
              <a:spcBef>
                <a:spcPts val="360"/>
              </a:spcBef>
              <a:spcAft>
                <a:spcPts val="0"/>
              </a:spcAft>
              <a:buClrTx/>
              <a:buSzPts val="2000"/>
              <a:buChar char="•"/>
            </a:pPr>
            <a:r>
              <a:rPr lang="en-US" sz="1600" i="0" u="none" strike="noStrike" cap="none" dirty="0">
                <a:latin typeface="Arial"/>
                <a:ea typeface="Arial"/>
                <a:cs typeface="Arial"/>
                <a:sym typeface="Arial"/>
              </a:rPr>
              <a:t>Contains “changes” in capital assets during the current</a:t>
            </a:r>
            <a:r>
              <a:rPr lang="en-US" sz="1600" dirty="0">
                <a:latin typeface="Arial"/>
                <a:ea typeface="Arial"/>
                <a:cs typeface="Arial"/>
                <a:sym typeface="Arial"/>
              </a:rPr>
              <a:t> fiscal year</a:t>
            </a:r>
            <a:endParaRPr sz="1600" dirty="0">
              <a:latin typeface="Arial"/>
              <a:ea typeface="Arial"/>
              <a:cs typeface="Arial"/>
              <a:sym typeface="Arial"/>
            </a:endParaRPr>
          </a:p>
          <a:p>
            <a:pPr marL="457200" lvl="0" indent="-355600" algn="l" rtl="0">
              <a:lnSpc>
                <a:spcPct val="115000"/>
              </a:lnSpc>
              <a:spcBef>
                <a:spcPts val="360"/>
              </a:spcBef>
              <a:spcAft>
                <a:spcPts val="0"/>
              </a:spcAft>
              <a:buClrTx/>
              <a:buSzPts val="2000"/>
              <a:buChar char="•"/>
            </a:pPr>
            <a:r>
              <a:rPr lang="en-US" sz="1600" dirty="0">
                <a:latin typeface="Arial"/>
                <a:ea typeface="Arial"/>
                <a:cs typeface="Arial"/>
                <a:sym typeface="Arial"/>
              </a:rPr>
              <a:t>Ability to generate a summary or detail report</a:t>
            </a:r>
            <a:endParaRPr sz="1600" dirty="0">
              <a:latin typeface="Arial"/>
              <a:ea typeface="Arial"/>
              <a:cs typeface="Arial"/>
              <a:sym typeface="Arial"/>
            </a:endParaRPr>
          </a:p>
          <a:p>
            <a:pPr marL="457200" lvl="0" indent="-355600" algn="l" rtl="0">
              <a:lnSpc>
                <a:spcPct val="115000"/>
              </a:lnSpc>
              <a:spcBef>
                <a:spcPts val="360"/>
              </a:spcBef>
              <a:spcAft>
                <a:spcPts val="0"/>
              </a:spcAft>
              <a:buClrTx/>
              <a:buSzPts val="2000"/>
              <a:buChar char="•"/>
            </a:pPr>
            <a:r>
              <a:rPr lang="en-US" sz="1600" dirty="0">
                <a:latin typeface="Arial"/>
                <a:ea typeface="Arial"/>
                <a:cs typeface="Arial"/>
                <a:sym typeface="Arial"/>
              </a:rPr>
              <a:t>Ability to generate the report by asset class, fund or function.</a:t>
            </a:r>
            <a:endParaRPr sz="1600" dirty="0">
              <a:latin typeface="Arial"/>
              <a:ea typeface="Arial"/>
              <a:cs typeface="Arial"/>
              <a:sym typeface="Arial"/>
            </a:endParaRPr>
          </a:p>
          <a:p>
            <a:pPr marL="914400" lvl="1" indent="-355600" algn="l" rtl="0">
              <a:lnSpc>
                <a:spcPct val="115000"/>
              </a:lnSpc>
              <a:spcBef>
                <a:spcPts val="360"/>
              </a:spcBef>
              <a:spcAft>
                <a:spcPts val="0"/>
              </a:spcAft>
              <a:buClrTx/>
              <a:buSzPts val="2000"/>
              <a:buChar char="•"/>
            </a:pPr>
            <a:r>
              <a:rPr lang="en-US" sz="1600" dirty="0">
                <a:latin typeface="Arial"/>
                <a:ea typeface="Arial"/>
                <a:cs typeface="Arial"/>
                <a:sym typeface="Arial"/>
              </a:rPr>
              <a:t>For FYE, it is recommended to generate the report for all three types</a:t>
            </a:r>
            <a:endParaRPr sz="1600" dirty="0">
              <a:latin typeface="Arial"/>
              <a:ea typeface="Arial"/>
              <a:cs typeface="Arial"/>
              <a:sym typeface="Arial"/>
            </a:endParaRPr>
          </a:p>
          <a:p>
            <a:pPr marL="457200" lvl="0" indent="-355600" algn="l" rtl="0">
              <a:lnSpc>
                <a:spcPct val="115000"/>
              </a:lnSpc>
              <a:spcBef>
                <a:spcPts val="360"/>
              </a:spcBef>
              <a:spcAft>
                <a:spcPts val="0"/>
              </a:spcAft>
              <a:buClrTx/>
              <a:buSzPts val="2000"/>
              <a:buChar char="•"/>
            </a:pPr>
            <a:r>
              <a:rPr lang="en-US" sz="1600" dirty="0">
                <a:latin typeface="Arial"/>
                <a:ea typeface="Arial"/>
                <a:cs typeface="Arial"/>
                <a:sym typeface="Arial"/>
              </a:rPr>
              <a:t>Report Name: ScheduleOfChangeReport.pdf</a:t>
            </a:r>
            <a:endParaRPr sz="1600" dirty="0">
              <a:latin typeface="Arial"/>
              <a:ea typeface="Arial"/>
              <a:cs typeface="Arial"/>
              <a:sym typeface="Arial"/>
            </a:endParaRPr>
          </a:p>
          <a:p>
            <a:pPr marL="457200" lvl="0" indent="-355600" algn="l" rtl="0">
              <a:lnSpc>
                <a:spcPct val="115000"/>
              </a:lnSpc>
              <a:spcBef>
                <a:spcPts val="360"/>
              </a:spcBef>
              <a:spcAft>
                <a:spcPts val="0"/>
              </a:spcAft>
              <a:buClrTx/>
              <a:buSzPts val="2000"/>
              <a:buChar char="•"/>
            </a:pPr>
            <a:r>
              <a:rPr lang="en-US" sz="1600" dirty="0">
                <a:latin typeface="Arial"/>
                <a:ea typeface="Arial"/>
                <a:cs typeface="Arial"/>
                <a:sym typeface="Arial"/>
              </a:rPr>
              <a:t>S</a:t>
            </a:r>
            <a:r>
              <a:rPr lang="en-US" sz="1600" i="0" u="none" strike="noStrike" cap="none" dirty="0">
                <a:latin typeface="Arial"/>
                <a:ea typeface="Arial"/>
                <a:cs typeface="Arial"/>
                <a:sym typeface="Arial"/>
              </a:rPr>
              <a:t>ummary report lists the beginning balance, acquisitions, dispositions, transfers in/out, adjustments and the ending balance in column format. </a:t>
            </a:r>
            <a:endParaRPr sz="1600" i="0" u="none" strike="noStrike" cap="none" dirty="0">
              <a:latin typeface="Arial"/>
              <a:ea typeface="Arial"/>
              <a:cs typeface="Arial"/>
              <a:sym typeface="Arial"/>
            </a:endParaRPr>
          </a:p>
          <a:p>
            <a:pPr marL="457200" lvl="0" indent="-355600" algn="l" rtl="0">
              <a:lnSpc>
                <a:spcPct val="115000"/>
              </a:lnSpc>
              <a:spcBef>
                <a:spcPts val="340"/>
              </a:spcBef>
              <a:spcAft>
                <a:spcPts val="0"/>
              </a:spcAft>
              <a:buClrTx/>
              <a:buSzPts val="2000"/>
              <a:buChar char="•"/>
            </a:pPr>
            <a:r>
              <a:rPr lang="en-US" sz="1600" dirty="0">
                <a:latin typeface="Arial"/>
                <a:ea typeface="Arial"/>
                <a:cs typeface="Arial"/>
                <a:sym typeface="Arial"/>
              </a:rPr>
              <a:t>Detailed report lists individual tags that make up the acquisitions, dispositions,   transfers, or adjustments amounts that happened in the year.</a:t>
            </a:r>
            <a:endParaRPr sz="1600" dirty="0">
              <a:latin typeface="Arial"/>
              <a:ea typeface="Arial"/>
              <a:cs typeface="Arial"/>
              <a:sym typeface="Arial"/>
            </a:endParaRPr>
          </a:p>
        </p:txBody>
      </p:sp>
      <p:sp>
        <p:nvSpPr>
          <p:cNvPr id="188" name="Google Shape;188;p25"/>
          <p:cNvSpPr txBox="1">
            <a:spLocks noGrp="1"/>
          </p:cNvSpPr>
          <p:nvPr>
            <p:ph type="sldNum" sz="quarter" idx="12"/>
          </p:nvPr>
        </p:nvSpPr>
        <p:spPr>
          <a:xfrm>
            <a:off x="11159647"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sldNum" sz="quarter" idx="12"/>
          </p:nvPr>
        </p:nvSpPr>
        <p:spPr>
          <a:xfrm>
            <a:off x="11228581" y="196469"/>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mtClean="0"/>
              <a:t>13</a:t>
            </a:fld>
            <a:endParaRPr lang="en-US" dirty="0"/>
          </a:p>
        </p:txBody>
      </p:sp>
      <p:pic>
        <p:nvPicPr>
          <p:cNvPr id="195" name="Google Shape;195;p26"/>
          <p:cNvPicPr preferRelativeResize="0"/>
          <p:nvPr/>
        </p:nvPicPr>
        <p:blipFill rotWithShape="1">
          <a:blip r:embed="rId3">
            <a:alphaModFix/>
          </a:blip>
          <a:srcRect/>
          <a:stretch/>
        </p:blipFill>
        <p:spPr>
          <a:xfrm>
            <a:off x="270944" y="545284"/>
            <a:ext cx="11040511" cy="5026260"/>
          </a:xfrm>
          <a:prstGeom prst="rect">
            <a:avLst/>
          </a:prstGeom>
          <a:solidFill>
            <a:srgbClr val="FF0000"/>
          </a:solidFill>
          <a:ln>
            <a:noFill/>
          </a:ln>
        </p:spPr>
      </p:pic>
      <p:sp>
        <p:nvSpPr>
          <p:cNvPr id="196" name="Google Shape;196;p26"/>
          <p:cNvSpPr/>
          <p:nvPr/>
        </p:nvSpPr>
        <p:spPr>
          <a:xfrm>
            <a:off x="4276725" y="153828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26"/>
          <p:cNvSpPr/>
          <p:nvPr/>
        </p:nvSpPr>
        <p:spPr>
          <a:xfrm>
            <a:off x="6848475" y="153828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p26"/>
          <p:cNvSpPr/>
          <p:nvPr/>
        </p:nvSpPr>
        <p:spPr>
          <a:xfrm>
            <a:off x="9315450" y="150018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9" name="Google Shape;199;p26"/>
          <p:cNvSpPr/>
          <p:nvPr/>
        </p:nvSpPr>
        <p:spPr>
          <a:xfrm>
            <a:off x="5619750" y="1581149"/>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0" name="Google Shape;200;p26"/>
          <p:cNvSpPr/>
          <p:nvPr/>
        </p:nvSpPr>
        <p:spPr>
          <a:xfrm>
            <a:off x="8120062" y="1571609"/>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1" name="Google Shape;201;p26"/>
          <p:cNvSpPr/>
          <p:nvPr/>
        </p:nvSpPr>
        <p:spPr>
          <a:xfrm>
            <a:off x="9315575" y="1695434"/>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2" name="Google Shape;202;p26"/>
          <p:cNvSpPr/>
          <p:nvPr/>
        </p:nvSpPr>
        <p:spPr>
          <a:xfrm>
            <a:off x="10315575" y="1538287"/>
            <a:ext cx="195263" cy="157147"/>
          </a:xfrm>
          <a:prstGeom prst="mathEqual">
            <a:avLst>
              <a:gd name="adj1" fmla="val 23520"/>
              <a:gd name="adj2" fmla="val 1176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27"/>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Reports</a:t>
            </a:r>
            <a:endParaRPr sz="4600">
              <a:solidFill>
                <a:srgbClr val="FFFFFF"/>
              </a:solidFill>
            </a:endParaRPr>
          </a:p>
        </p:txBody>
      </p:sp>
      <p:sp>
        <p:nvSpPr>
          <p:cNvPr id="210" name="Google Shape;210;p27"/>
          <p:cNvSpPr txBox="1">
            <a:spLocks noGrp="1"/>
          </p:cNvSpPr>
          <p:nvPr>
            <p:ph idx="1"/>
          </p:nvPr>
        </p:nvSpPr>
        <p:spPr>
          <a:xfrm>
            <a:off x="838200" y="2390775"/>
            <a:ext cx="10515600" cy="378618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SzPts val="1800"/>
              <a:buNone/>
            </a:pPr>
            <a:r>
              <a:rPr lang="en-US" sz="1800" b="0" i="0" u="none" strike="noStrike" cap="none" dirty="0">
                <a:solidFill>
                  <a:schemeClr val="dk1"/>
                </a:solidFill>
                <a:latin typeface="Arial"/>
                <a:ea typeface="Arial"/>
                <a:cs typeface="Arial"/>
                <a:sym typeface="Arial"/>
              </a:rPr>
              <a:t>Totals on </a:t>
            </a:r>
            <a:r>
              <a:rPr lang="en-US" sz="1800" dirty="0">
                <a:latin typeface="Arial"/>
                <a:ea typeface="Arial"/>
                <a:cs typeface="Arial"/>
                <a:sym typeface="Arial"/>
              </a:rPr>
              <a:t>the</a:t>
            </a:r>
            <a:endParaRPr sz="1800" dirty="0">
              <a:latin typeface="Arial"/>
              <a:ea typeface="Arial"/>
              <a:cs typeface="Arial"/>
              <a:sym typeface="Arial"/>
            </a:endParaRPr>
          </a:p>
          <a:p>
            <a:pPr marL="914400" marR="0" lvl="1" indent="-381000" algn="l" rtl="0">
              <a:lnSpc>
                <a:spcPct val="150000"/>
              </a:lnSpc>
              <a:spcBef>
                <a:spcPts val="0"/>
              </a:spcBef>
              <a:spcAft>
                <a:spcPts val="0"/>
              </a:spcAft>
              <a:buClr>
                <a:schemeClr val="accent1"/>
              </a:buClr>
              <a:buSzPts val="2400"/>
              <a:buFont typeface="Arial"/>
              <a:buChar char="•"/>
            </a:pPr>
            <a:r>
              <a:rPr lang="en-US" b="1" dirty="0">
                <a:solidFill>
                  <a:srgbClr val="417B84"/>
                </a:solidFill>
                <a:latin typeface="Arial"/>
                <a:ea typeface="Arial"/>
                <a:cs typeface="Arial"/>
                <a:sym typeface="Arial"/>
              </a:rPr>
              <a:t>Fixed Assets by Source</a:t>
            </a:r>
            <a:endParaRPr b="1" dirty="0">
              <a:solidFill>
                <a:srgbClr val="417B84"/>
              </a:solidFill>
              <a:latin typeface="Arial"/>
              <a:ea typeface="Arial"/>
              <a:cs typeface="Arial"/>
              <a:sym typeface="Arial"/>
            </a:endParaRPr>
          </a:p>
          <a:p>
            <a:pPr marL="914400" lvl="1" indent="-381000" algn="l" rtl="0">
              <a:lnSpc>
                <a:spcPct val="150000"/>
              </a:lnSpc>
              <a:spcBef>
                <a:spcPts val="0"/>
              </a:spcBef>
              <a:spcAft>
                <a:spcPts val="0"/>
              </a:spcAft>
              <a:buClr>
                <a:srgbClr val="417B84"/>
              </a:buClr>
              <a:buSzPts val="2400"/>
              <a:buChar char="•"/>
            </a:pPr>
            <a:r>
              <a:rPr lang="en-US" b="1" dirty="0">
                <a:solidFill>
                  <a:srgbClr val="417B84"/>
                </a:solidFill>
                <a:latin typeface="Arial"/>
                <a:ea typeface="Arial"/>
                <a:cs typeface="Arial"/>
                <a:sym typeface="Arial"/>
              </a:rPr>
              <a:t>Fixed Asset by Function and Class</a:t>
            </a:r>
            <a:endParaRPr b="1" dirty="0">
              <a:solidFill>
                <a:srgbClr val="417B84"/>
              </a:solidFill>
              <a:latin typeface="Arial"/>
              <a:ea typeface="Arial"/>
              <a:cs typeface="Arial"/>
              <a:sym typeface="Arial"/>
            </a:endParaRPr>
          </a:p>
          <a:p>
            <a:pPr marL="914400" lvl="1" indent="-381000" algn="l" rtl="0">
              <a:lnSpc>
                <a:spcPct val="150000"/>
              </a:lnSpc>
              <a:spcBef>
                <a:spcPts val="0"/>
              </a:spcBef>
              <a:spcAft>
                <a:spcPts val="0"/>
              </a:spcAft>
              <a:buClr>
                <a:srgbClr val="417B84"/>
              </a:buClr>
              <a:buSzPts val="2400"/>
              <a:buChar char="•"/>
            </a:pPr>
            <a:r>
              <a:rPr lang="en-US" b="1" dirty="0">
                <a:solidFill>
                  <a:srgbClr val="417B84"/>
                </a:solidFill>
                <a:latin typeface="Arial"/>
                <a:ea typeface="Arial"/>
                <a:cs typeface="Arial"/>
                <a:sym typeface="Arial"/>
              </a:rPr>
              <a:t>Schedule of Change in Fixed Assets</a:t>
            </a:r>
            <a:endParaRPr b="1" dirty="0">
              <a:solidFill>
                <a:srgbClr val="417B84"/>
              </a:solidFill>
              <a:latin typeface="Arial"/>
              <a:ea typeface="Arial"/>
              <a:cs typeface="Arial"/>
              <a:sym typeface="Arial"/>
            </a:endParaRPr>
          </a:p>
          <a:p>
            <a:pPr marL="0" marR="0" lvl="0" indent="0" algn="l" rtl="0">
              <a:lnSpc>
                <a:spcPct val="150000"/>
              </a:lnSpc>
              <a:spcBef>
                <a:spcPts val="0"/>
              </a:spcBef>
              <a:spcAft>
                <a:spcPts val="0"/>
              </a:spcAft>
              <a:buSzPts val="1800"/>
              <a:buNone/>
            </a:pPr>
            <a:r>
              <a:rPr lang="en-US" sz="1800" dirty="0">
                <a:latin typeface="Arial"/>
                <a:ea typeface="Arial"/>
                <a:cs typeface="Arial"/>
                <a:sym typeface="Arial"/>
              </a:rPr>
              <a:t>Original Cost amounts </a:t>
            </a:r>
            <a:r>
              <a:rPr lang="en-US" sz="1800" b="0" i="0" u="none" strike="noStrike" cap="none" dirty="0">
                <a:solidFill>
                  <a:schemeClr val="dk1"/>
                </a:solidFill>
                <a:latin typeface="Arial"/>
                <a:ea typeface="Arial"/>
                <a:cs typeface="Arial"/>
                <a:sym typeface="Arial"/>
              </a:rPr>
              <a:t>should match when balancing out for the fiscal year-end.</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400"/>
              </a:spcBef>
              <a:spcAft>
                <a:spcPts val="0"/>
              </a:spcAft>
              <a:buSzPts val="1800"/>
              <a:buNone/>
            </a:pPr>
            <a:endParaRPr dirty="0"/>
          </a:p>
        </p:txBody>
      </p:sp>
      <p:sp>
        <p:nvSpPr>
          <p:cNvPr id="209" name="Google Shape;209;p27"/>
          <p:cNvSpPr txBox="1">
            <a:spLocks noGrp="1"/>
          </p:cNvSpPr>
          <p:nvPr>
            <p:ph type="sldNum" sz="quarter" idx="12"/>
          </p:nvPr>
        </p:nvSpPr>
        <p:spPr>
          <a:xfrm>
            <a:off x="11084146" y="185945"/>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p:nvPr/>
        </p:nvSpPr>
        <p:spPr>
          <a:xfrm>
            <a:off x="838200" y="365124"/>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28"/>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GAAP Reports</a:t>
            </a:r>
            <a:endParaRPr sz="4600" dirty="0">
              <a:solidFill>
                <a:srgbClr val="FFFFFF"/>
              </a:solidFill>
            </a:endParaRPr>
          </a:p>
        </p:txBody>
      </p:sp>
      <p:sp>
        <p:nvSpPr>
          <p:cNvPr id="218" name="Google Shape;218;p28"/>
          <p:cNvSpPr txBox="1">
            <a:spLocks noGrp="1"/>
          </p:cNvSpPr>
          <p:nvPr>
            <p:ph idx="1"/>
          </p:nvPr>
        </p:nvSpPr>
        <p:spPr>
          <a:xfrm>
            <a:off x="838200" y="2247576"/>
            <a:ext cx="10896600" cy="424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accent1"/>
              </a:buClr>
              <a:buSzPts val="1700"/>
              <a:buNone/>
            </a:pPr>
            <a:r>
              <a:rPr lang="en-US" sz="1600" b="1" i="0" u="sng" strike="noStrike" cap="none" dirty="0">
                <a:solidFill>
                  <a:schemeClr val="hlink"/>
                </a:solidFill>
                <a:latin typeface="Arial"/>
                <a:ea typeface="Arial"/>
                <a:cs typeface="Arial"/>
                <a:sym typeface="Arial"/>
                <a:hlinkClick r:id="rId3"/>
              </a:rPr>
              <a:t>Schedule of Changes in Depreciation</a:t>
            </a:r>
            <a:endParaRPr sz="1600" dirty="0"/>
          </a:p>
          <a:p>
            <a:pPr marL="182562" marR="0" lvl="0" indent="-182562" algn="l" rtl="0">
              <a:lnSpc>
                <a:spcPct val="115000"/>
              </a:lnSpc>
              <a:spcBef>
                <a:spcPts val="0"/>
              </a:spcBef>
              <a:spcAft>
                <a:spcPts val="0"/>
              </a:spcAft>
              <a:buClr>
                <a:schemeClr val="accent1"/>
              </a:buClr>
              <a:buSzPts val="2000"/>
              <a:buFont typeface="Arial"/>
              <a:buChar char="•"/>
            </a:pPr>
            <a:r>
              <a:rPr lang="en-US" sz="1600" b="0" i="0" u="none" strike="noStrike" cap="none" dirty="0">
                <a:solidFill>
                  <a:schemeClr val="dk1"/>
                </a:solidFill>
                <a:latin typeface="Arial"/>
                <a:ea typeface="Arial"/>
                <a:cs typeface="Arial"/>
                <a:sym typeface="Arial"/>
              </a:rPr>
              <a:t>Contains </a:t>
            </a:r>
            <a:r>
              <a:rPr lang="en-US" sz="1600" dirty="0">
                <a:latin typeface="Arial"/>
                <a:ea typeface="Arial"/>
                <a:cs typeface="Arial"/>
                <a:sym typeface="Arial"/>
              </a:rPr>
              <a:t>“</a:t>
            </a:r>
            <a:r>
              <a:rPr lang="en-US" sz="1600" b="0" i="0" u="none" strike="noStrike" cap="none" dirty="0">
                <a:solidFill>
                  <a:schemeClr val="dk1"/>
                </a:solidFill>
                <a:latin typeface="Arial"/>
                <a:ea typeface="Arial"/>
                <a:cs typeface="Arial"/>
                <a:sym typeface="Arial"/>
              </a:rPr>
              <a:t>changes</a:t>
            </a:r>
            <a:r>
              <a:rPr lang="en-US" sz="1600" dirty="0">
                <a:latin typeface="Arial"/>
                <a:ea typeface="Arial"/>
                <a:cs typeface="Arial"/>
                <a:sym typeface="Arial"/>
              </a:rPr>
              <a:t>”</a:t>
            </a:r>
            <a:r>
              <a:rPr lang="en-US" sz="1600" b="0" i="0" u="none" strike="noStrike" cap="none" dirty="0">
                <a:solidFill>
                  <a:schemeClr val="dk1"/>
                </a:solidFill>
                <a:latin typeface="Arial"/>
                <a:ea typeface="Arial"/>
                <a:cs typeface="Arial"/>
                <a:sym typeface="Arial"/>
              </a:rPr>
              <a:t> in depreciation of </a:t>
            </a:r>
            <a:r>
              <a:rPr lang="en-US" sz="1600" dirty="0">
                <a:latin typeface="Arial"/>
                <a:ea typeface="Arial"/>
                <a:cs typeface="Arial"/>
                <a:sym typeface="Arial"/>
              </a:rPr>
              <a:t>capital </a:t>
            </a:r>
            <a:r>
              <a:rPr lang="en-US" sz="1600" b="0" i="0" u="none" strike="noStrike" cap="none" dirty="0">
                <a:solidFill>
                  <a:schemeClr val="dk1"/>
                </a:solidFill>
                <a:latin typeface="Arial"/>
                <a:ea typeface="Arial"/>
                <a:cs typeface="Arial"/>
                <a:sym typeface="Arial"/>
              </a:rPr>
              <a:t>assets during the current fiscal year</a:t>
            </a:r>
            <a:endParaRPr sz="1600" dirty="0"/>
          </a:p>
          <a:p>
            <a:pPr marL="182562" marR="0" lvl="0" indent="-182562" algn="l" rtl="0">
              <a:lnSpc>
                <a:spcPct val="115000"/>
              </a:lnSpc>
              <a:spcBef>
                <a:spcPts val="400"/>
              </a:spcBef>
              <a:spcAft>
                <a:spcPts val="0"/>
              </a:spcAft>
              <a:buClr>
                <a:schemeClr val="accent1"/>
              </a:buClr>
              <a:buSzPts val="2000"/>
              <a:buFont typeface="Arial"/>
              <a:buChar char="•"/>
            </a:pPr>
            <a:r>
              <a:rPr lang="en-US" sz="1600" dirty="0">
                <a:latin typeface="Arial"/>
                <a:ea typeface="Arial"/>
                <a:cs typeface="Arial"/>
                <a:sym typeface="Arial"/>
              </a:rPr>
              <a:t>Ability to generate a summary or detail report</a:t>
            </a:r>
            <a:endParaRPr sz="1600" dirty="0">
              <a:latin typeface="Arial"/>
              <a:ea typeface="Arial"/>
              <a:cs typeface="Arial"/>
              <a:sym typeface="Arial"/>
            </a:endParaRPr>
          </a:p>
          <a:p>
            <a:pPr marL="182562" marR="0" lvl="0" indent="-182562" algn="l" rtl="0">
              <a:lnSpc>
                <a:spcPct val="115000"/>
              </a:lnSpc>
              <a:spcBef>
                <a:spcPts val="400"/>
              </a:spcBef>
              <a:spcAft>
                <a:spcPts val="0"/>
              </a:spcAft>
              <a:buSzPts val="2000"/>
              <a:buFont typeface="Arial"/>
              <a:buChar char="•"/>
            </a:pPr>
            <a:r>
              <a:rPr lang="en-US" sz="1600" dirty="0">
                <a:latin typeface="Arial"/>
                <a:ea typeface="Arial"/>
                <a:cs typeface="Arial"/>
                <a:sym typeface="Arial"/>
              </a:rPr>
              <a:t>Ability to generate the report by asset class, fund or function</a:t>
            </a:r>
            <a:endParaRPr sz="1600" dirty="0">
              <a:latin typeface="Arial"/>
              <a:ea typeface="Arial"/>
              <a:cs typeface="Arial"/>
              <a:sym typeface="Arial"/>
            </a:endParaRPr>
          </a:p>
          <a:p>
            <a:pPr marL="914400" marR="0" lvl="1" indent="-355600" algn="l" rtl="0">
              <a:lnSpc>
                <a:spcPct val="115000"/>
              </a:lnSpc>
              <a:spcBef>
                <a:spcPts val="400"/>
              </a:spcBef>
              <a:spcAft>
                <a:spcPts val="0"/>
              </a:spcAft>
              <a:buSzPts val="2000"/>
              <a:buFont typeface="Arial"/>
              <a:buChar char="•"/>
            </a:pPr>
            <a:r>
              <a:rPr lang="en-US" sz="1600" i="1" dirty="0">
                <a:latin typeface="Arial"/>
                <a:ea typeface="Arial"/>
                <a:cs typeface="Arial"/>
                <a:sym typeface="Arial"/>
              </a:rPr>
              <a:t>For FYE, it is recommended to generate the report for all three types</a:t>
            </a:r>
            <a:endParaRPr sz="1600" i="1" dirty="0">
              <a:latin typeface="Arial"/>
              <a:ea typeface="Arial"/>
              <a:cs typeface="Arial"/>
              <a:sym typeface="Arial"/>
            </a:endParaRPr>
          </a:p>
          <a:p>
            <a:pPr marL="457200" marR="0" lvl="0" indent="-355600" algn="l" rtl="0">
              <a:lnSpc>
                <a:spcPct val="115000"/>
              </a:lnSpc>
              <a:spcBef>
                <a:spcPts val="400"/>
              </a:spcBef>
              <a:spcAft>
                <a:spcPts val="0"/>
              </a:spcAft>
              <a:buSzPts val="2000"/>
              <a:buFont typeface="Arial"/>
              <a:buChar char="•"/>
            </a:pPr>
            <a:r>
              <a:rPr lang="en-US" sz="1600" dirty="0">
                <a:latin typeface="Arial"/>
                <a:ea typeface="Arial"/>
                <a:cs typeface="Arial"/>
                <a:sym typeface="Arial"/>
              </a:rPr>
              <a:t>Report Name: ScheduleOfChangeInDepreciationReport.pdf</a:t>
            </a:r>
            <a:endParaRPr sz="1600" dirty="0">
              <a:latin typeface="Arial"/>
              <a:ea typeface="Arial"/>
              <a:cs typeface="Arial"/>
              <a:sym typeface="Arial"/>
            </a:endParaRPr>
          </a:p>
          <a:p>
            <a:pPr marL="457200" marR="0" lvl="0" indent="-355600" algn="l" rtl="0">
              <a:lnSpc>
                <a:spcPct val="115000"/>
              </a:lnSpc>
              <a:spcBef>
                <a:spcPts val="400"/>
              </a:spcBef>
              <a:spcAft>
                <a:spcPts val="0"/>
              </a:spcAft>
              <a:buSzPts val="2000"/>
              <a:buFont typeface="Arial"/>
              <a:buChar char="•"/>
            </a:pPr>
            <a:r>
              <a:rPr lang="en-US" sz="1600" dirty="0">
                <a:latin typeface="Arial"/>
                <a:ea typeface="Arial"/>
                <a:cs typeface="Arial"/>
                <a:sym typeface="Arial"/>
              </a:rPr>
              <a:t>S</a:t>
            </a:r>
            <a:r>
              <a:rPr lang="en-US" sz="1600" b="0" i="0" u="none" strike="noStrike" cap="none" dirty="0">
                <a:solidFill>
                  <a:schemeClr val="dk1"/>
                </a:solidFill>
                <a:latin typeface="Arial"/>
                <a:ea typeface="Arial"/>
                <a:cs typeface="Arial"/>
                <a:sym typeface="Arial"/>
              </a:rPr>
              <a:t>ummary report list</a:t>
            </a:r>
            <a:r>
              <a:rPr lang="en-US" sz="1600" dirty="0">
                <a:latin typeface="Arial"/>
                <a:ea typeface="Arial"/>
                <a:cs typeface="Arial"/>
                <a:sym typeface="Arial"/>
              </a:rPr>
              <a:t>s</a:t>
            </a:r>
            <a:r>
              <a:rPr lang="en-US" sz="1600" b="0" i="0" u="none" strike="noStrike" cap="none" dirty="0">
                <a:solidFill>
                  <a:schemeClr val="dk1"/>
                </a:solidFill>
                <a:latin typeface="Arial"/>
                <a:ea typeface="Arial"/>
                <a:cs typeface="Arial"/>
                <a:sym typeface="Arial"/>
              </a:rPr>
              <a:t> the beginning depreciation, continuing items, acquisitions, dispositions, transfers, adjustments and ending depreciation balance in column format.</a:t>
            </a:r>
            <a:endParaRPr sz="1600" dirty="0"/>
          </a:p>
          <a:p>
            <a:pPr marL="457200" marR="0" lvl="1" indent="-212406" algn="l" rtl="0">
              <a:lnSpc>
                <a:spcPct val="115000"/>
              </a:lnSpc>
              <a:spcBef>
                <a:spcPts val="360"/>
              </a:spcBef>
              <a:spcAft>
                <a:spcPts val="0"/>
              </a:spcAft>
              <a:buClr>
                <a:schemeClr val="accent1"/>
              </a:buClr>
              <a:buSzPts val="2000"/>
              <a:buFont typeface="Arial"/>
              <a:buChar char="•"/>
            </a:pPr>
            <a:r>
              <a:rPr lang="en-US" sz="1600" dirty="0">
                <a:latin typeface="Arial"/>
                <a:ea typeface="Arial"/>
                <a:cs typeface="Arial"/>
                <a:sym typeface="Arial"/>
              </a:rPr>
              <a:t>D</a:t>
            </a:r>
            <a:r>
              <a:rPr lang="en-US" sz="1600" b="0" i="0" u="none" strike="noStrike" cap="none" dirty="0">
                <a:solidFill>
                  <a:schemeClr val="dk1"/>
                </a:solidFill>
                <a:latin typeface="Arial"/>
                <a:ea typeface="Arial"/>
                <a:cs typeface="Arial"/>
                <a:sym typeface="Arial"/>
              </a:rPr>
              <a:t>etailed </a:t>
            </a:r>
            <a:r>
              <a:rPr lang="en-US" sz="1600" dirty="0">
                <a:latin typeface="Arial"/>
                <a:ea typeface="Arial"/>
                <a:cs typeface="Arial"/>
                <a:sym typeface="Arial"/>
              </a:rPr>
              <a:t>report lists </a:t>
            </a:r>
            <a:r>
              <a:rPr lang="en-US" sz="1600" b="0" i="0" u="none" strike="noStrike" cap="none" dirty="0">
                <a:solidFill>
                  <a:schemeClr val="dk1"/>
                </a:solidFill>
                <a:latin typeface="Arial"/>
                <a:ea typeface="Arial"/>
                <a:cs typeface="Arial"/>
                <a:sym typeface="Arial"/>
              </a:rPr>
              <a:t>individual tags that make up the acquisitions, dispositions, transfers or adjustment amounts.</a:t>
            </a:r>
            <a:endParaRPr sz="1600" b="0" i="0" u="none" strike="noStrike" cap="none" dirty="0">
              <a:solidFill>
                <a:schemeClr val="dk1"/>
              </a:solidFill>
              <a:latin typeface="Arial"/>
              <a:ea typeface="Arial"/>
              <a:cs typeface="Arial"/>
              <a:sym typeface="Arial"/>
            </a:endParaRPr>
          </a:p>
          <a:p>
            <a:pPr marL="457200" marR="0" lvl="1" indent="-212406" algn="l" rtl="0">
              <a:lnSpc>
                <a:spcPct val="115000"/>
              </a:lnSpc>
              <a:spcBef>
                <a:spcPts val="360"/>
              </a:spcBef>
              <a:spcAft>
                <a:spcPts val="0"/>
              </a:spcAft>
              <a:buSzPts val="2000"/>
              <a:buFont typeface="Arial"/>
              <a:buChar char="•"/>
            </a:pPr>
            <a:endParaRPr sz="2000" dirty="0">
              <a:latin typeface="Arial"/>
              <a:ea typeface="Arial"/>
              <a:cs typeface="Arial"/>
              <a:sym typeface="Arial"/>
            </a:endParaRPr>
          </a:p>
        </p:txBody>
      </p:sp>
      <p:sp>
        <p:nvSpPr>
          <p:cNvPr id="217" name="Google Shape;217;p28"/>
          <p:cNvSpPr txBox="1">
            <a:spLocks noGrp="1"/>
          </p:cNvSpPr>
          <p:nvPr>
            <p:ph type="sldNum" sz="quarter" idx="12"/>
          </p:nvPr>
        </p:nvSpPr>
        <p:spPr>
          <a:xfrm>
            <a:off x="11202490"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sldNum" sz="quarter" idx="12"/>
          </p:nvPr>
        </p:nvSpPr>
        <p:spPr>
          <a:xfrm>
            <a:off x="11142869" y="11224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dirty="0"/>
          </a:p>
        </p:txBody>
      </p:sp>
      <p:pic>
        <p:nvPicPr>
          <p:cNvPr id="224" name="Google Shape;224;p29"/>
          <p:cNvPicPr preferRelativeResize="0"/>
          <p:nvPr/>
        </p:nvPicPr>
        <p:blipFill rotWithShape="1">
          <a:blip r:embed="rId3">
            <a:alphaModFix/>
          </a:blip>
          <a:srcRect/>
          <a:stretch/>
        </p:blipFill>
        <p:spPr>
          <a:xfrm>
            <a:off x="254890" y="649763"/>
            <a:ext cx="11443906" cy="4660425"/>
          </a:xfrm>
          <a:prstGeom prst="rect">
            <a:avLst/>
          </a:prstGeom>
          <a:noFill/>
          <a:ln>
            <a:noFill/>
          </a:ln>
        </p:spPr>
      </p:pic>
      <p:sp>
        <p:nvSpPr>
          <p:cNvPr id="225" name="Google Shape;225;p29"/>
          <p:cNvSpPr/>
          <p:nvPr/>
        </p:nvSpPr>
        <p:spPr>
          <a:xfrm>
            <a:off x="3876675" y="159543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6" name="Google Shape;226;p29"/>
          <p:cNvSpPr/>
          <p:nvPr/>
        </p:nvSpPr>
        <p:spPr>
          <a:xfrm>
            <a:off x="5105400" y="159543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Google Shape;227;p29"/>
          <p:cNvSpPr/>
          <p:nvPr/>
        </p:nvSpPr>
        <p:spPr>
          <a:xfrm>
            <a:off x="7505700" y="1595437"/>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8" name="Google Shape;228;p29"/>
          <p:cNvSpPr/>
          <p:nvPr/>
        </p:nvSpPr>
        <p:spPr>
          <a:xfrm>
            <a:off x="9820275" y="1547812"/>
            <a:ext cx="171450" cy="161925"/>
          </a:xfrm>
          <a:prstGeom prst="mathPl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p29"/>
          <p:cNvSpPr/>
          <p:nvPr/>
        </p:nvSpPr>
        <p:spPr>
          <a:xfrm>
            <a:off x="6348413" y="1643061"/>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0" name="Google Shape;230;p29"/>
          <p:cNvSpPr/>
          <p:nvPr/>
        </p:nvSpPr>
        <p:spPr>
          <a:xfrm>
            <a:off x="8660605" y="1631153"/>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1" name="Google Shape;231;p29"/>
          <p:cNvSpPr/>
          <p:nvPr/>
        </p:nvSpPr>
        <p:spPr>
          <a:xfrm>
            <a:off x="9820275" y="1757361"/>
            <a:ext cx="171450" cy="80963"/>
          </a:xfrm>
          <a:prstGeom prst="mathMinus">
            <a:avLst>
              <a:gd name="adj1" fmla="val 2352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2" name="Google Shape;232;p29"/>
          <p:cNvSpPr/>
          <p:nvPr/>
        </p:nvSpPr>
        <p:spPr>
          <a:xfrm>
            <a:off x="10658475" y="1595437"/>
            <a:ext cx="195263" cy="157147"/>
          </a:xfrm>
          <a:prstGeom prst="mathEqual">
            <a:avLst>
              <a:gd name="adj1" fmla="val 23520"/>
              <a:gd name="adj2" fmla="val 1176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30"/>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Suggested Non-GAAP Reports</a:t>
            </a:r>
            <a:endParaRPr sz="4600">
              <a:solidFill>
                <a:srgbClr val="FFFFFF"/>
              </a:solidFill>
            </a:endParaRPr>
          </a:p>
        </p:txBody>
      </p:sp>
      <p:sp>
        <p:nvSpPr>
          <p:cNvPr id="240" name="Google Shape;240;p30"/>
          <p:cNvSpPr txBox="1">
            <a:spLocks noGrp="1"/>
          </p:cNvSpPr>
          <p:nvPr>
            <p:ph idx="1"/>
          </p:nvPr>
        </p:nvSpPr>
        <p:spPr>
          <a:xfrm>
            <a:off x="838200" y="2439312"/>
            <a:ext cx="10722900" cy="44037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10000"/>
              </a:lnSpc>
              <a:spcBef>
                <a:spcPts val="0"/>
              </a:spcBef>
              <a:spcAft>
                <a:spcPts val="0"/>
              </a:spcAft>
              <a:buClr>
                <a:schemeClr val="accent1"/>
              </a:buClr>
              <a:buSzPts val="2000"/>
              <a:buFont typeface="Arial"/>
              <a:buChar char="•"/>
            </a:pPr>
            <a:r>
              <a:rPr lang="en-US" sz="1600" b="1" u="sng" dirty="0">
                <a:solidFill>
                  <a:schemeClr val="hlink"/>
                </a:solidFill>
                <a:latin typeface="Arial"/>
                <a:ea typeface="Arial"/>
                <a:cs typeface="Arial"/>
                <a:sym typeface="Arial"/>
                <a:hlinkClick r:id="rId3"/>
              </a:rPr>
              <a:t>Asset Listing by Grant/Source</a:t>
            </a:r>
            <a:r>
              <a:rPr lang="en-US" sz="1600" b="0" i="0" u="none" dirty="0">
                <a:solidFill>
                  <a:schemeClr val="dk1"/>
                </a:solidFill>
                <a:latin typeface="Arial"/>
                <a:ea typeface="Arial"/>
                <a:cs typeface="Arial"/>
                <a:sym typeface="Arial"/>
              </a:rPr>
              <a:t>….</a:t>
            </a:r>
            <a:r>
              <a:rPr lang="en-US" sz="1600" dirty="0">
                <a:solidFill>
                  <a:srgbClr val="172B4D"/>
                </a:solidFill>
                <a:highlight>
                  <a:srgbClr val="FFFFFF"/>
                </a:highlight>
                <a:latin typeface="Roboto"/>
                <a:ea typeface="Roboto"/>
                <a:cs typeface="Roboto"/>
                <a:sym typeface="Roboto"/>
              </a:rPr>
              <a:t>listing of acquisition transaction data by source account code and/or grant identifier</a:t>
            </a:r>
            <a:endParaRPr sz="1600" dirty="0">
              <a:solidFill>
                <a:srgbClr val="172B4D"/>
              </a:solidFill>
              <a:highlight>
                <a:srgbClr val="FFFFFF"/>
              </a:highlight>
              <a:latin typeface="Roboto"/>
              <a:ea typeface="Roboto"/>
              <a:cs typeface="Roboto"/>
              <a:sym typeface="Roboto"/>
            </a:endParaRPr>
          </a:p>
          <a:p>
            <a:pPr marL="182562" marR="0" lvl="0" indent="-182562" algn="l" rtl="0">
              <a:lnSpc>
                <a:spcPct val="110000"/>
              </a:lnSpc>
              <a:spcBef>
                <a:spcPts val="0"/>
              </a:spcBef>
              <a:spcAft>
                <a:spcPts val="0"/>
              </a:spcAft>
              <a:buClr>
                <a:schemeClr val="accent1"/>
              </a:buClr>
              <a:buSzPts val="2000"/>
              <a:buFont typeface="Arial"/>
              <a:buChar char="•"/>
            </a:pPr>
            <a:r>
              <a:rPr lang="en-US" sz="1600" b="1" u="sng" dirty="0">
                <a:solidFill>
                  <a:schemeClr val="hlink"/>
                </a:solidFill>
                <a:latin typeface="Arial"/>
                <a:ea typeface="Arial"/>
                <a:cs typeface="Arial"/>
                <a:sym typeface="Arial"/>
                <a:hlinkClick r:id="rId4"/>
              </a:rPr>
              <a:t>Brief Asset Listing</a:t>
            </a:r>
            <a:r>
              <a:rPr lang="en-US" sz="1600" b="0" i="0" u="none" dirty="0">
                <a:solidFill>
                  <a:schemeClr val="dk1"/>
                </a:solidFill>
                <a:latin typeface="Arial"/>
                <a:ea typeface="Arial"/>
                <a:cs typeface="Arial"/>
                <a:sym typeface="Arial"/>
              </a:rPr>
              <a:t>….. </a:t>
            </a:r>
            <a:r>
              <a:rPr lang="en-US" sz="1600" dirty="0">
                <a:solidFill>
                  <a:srgbClr val="172B4D"/>
                </a:solidFill>
                <a:highlight>
                  <a:srgbClr val="FFFFFF"/>
                </a:highlight>
                <a:latin typeface="Roboto"/>
                <a:ea typeface="Roboto"/>
                <a:cs typeface="Roboto"/>
                <a:sym typeface="Roboto"/>
              </a:rPr>
              <a:t>brief listing (one line per item) of all assets or a subset of them.</a:t>
            </a:r>
            <a:endParaRPr sz="1600" dirty="0">
              <a:solidFill>
                <a:srgbClr val="172B4D"/>
              </a:solidFill>
              <a:highlight>
                <a:srgbClr val="FFFFFF"/>
              </a:highlight>
              <a:latin typeface="Roboto"/>
              <a:ea typeface="Roboto"/>
              <a:cs typeface="Roboto"/>
              <a:sym typeface="Roboto"/>
            </a:endParaRPr>
          </a:p>
          <a:p>
            <a:pPr marL="914400" marR="0" lvl="1" indent="-342900" algn="l" rtl="0">
              <a:lnSpc>
                <a:spcPct val="110000"/>
              </a:lnSpc>
              <a:spcBef>
                <a:spcPts val="0"/>
              </a:spcBef>
              <a:spcAft>
                <a:spcPts val="0"/>
              </a:spcAft>
              <a:buClr>
                <a:schemeClr val="accent1"/>
              </a:buClr>
              <a:buSzPts val="1800"/>
              <a:buFont typeface="Arial"/>
              <a:buChar char="•"/>
            </a:pPr>
            <a:r>
              <a:rPr lang="en-US" sz="1600" i="1" dirty="0">
                <a:highlight>
                  <a:srgbClr val="FFFFFF"/>
                </a:highlight>
                <a:latin typeface="Roboto"/>
                <a:ea typeface="Roboto"/>
                <a:cs typeface="Roboto"/>
                <a:sym typeface="Roboto"/>
              </a:rPr>
              <a:t>Recommended 5 versions of the Brief Asset generated at FYE</a:t>
            </a:r>
            <a:endParaRPr sz="1600" i="1" dirty="0">
              <a:highlight>
                <a:srgbClr val="FFFFFF"/>
              </a:highlight>
              <a:latin typeface="Roboto"/>
              <a:ea typeface="Roboto"/>
              <a:cs typeface="Roboto"/>
              <a:sym typeface="Roboto"/>
            </a:endParaRPr>
          </a:p>
          <a:p>
            <a:pPr marL="1371600" marR="0" lvl="2" indent="-336550" algn="l" rtl="0">
              <a:lnSpc>
                <a:spcPct val="110000"/>
              </a:lnSpc>
              <a:spcBef>
                <a:spcPts val="0"/>
              </a:spcBef>
              <a:spcAft>
                <a:spcPts val="0"/>
              </a:spcAft>
              <a:buClr>
                <a:schemeClr val="accent1"/>
              </a:buClr>
              <a:buSzPts val="1700"/>
              <a:buFont typeface="Arial"/>
              <a:buChar char="•"/>
            </a:pPr>
            <a:r>
              <a:rPr lang="en-US" dirty="0">
                <a:solidFill>
                  <a:srgbClr val="172B4D"/>
                </a:solidFill>
                <a:highlight>
                  <a:srgbClr val="FFFFFF"/>
                </a:highlight>
                <a:latin typeface="Roboto"/>
                <a:ea typeface="Roboto"/>
                <a:cs typeface="Roboto"/>
                <a:sym typeface="Roboto"/>
              </a:rPr>
              <a:t>I</a:t>
            </a:r>
            <a:r>
              <a:rPr lang="en-US" b="0" i="0" u="none" dirty="0">
                <a:solidFill>
                  <a:schemeClr val="dk1"/>
                </a:solidFill>
                <a:latin typeface="Arial"/>
                <a:ea typeface="Arial"/>
                <a:cs typeface="Arial"/>
                <a:sym typeface="Arial"/>
              </a:rPr>
              <a:t>nclude capitalized items only and</a:t>
            </a:r>
            <a:r>
              <a:rPr lang="en-US" dirty="0">
                <a:latin typeface="Arial"/>
                <a:ea typeface="Arial"/>
                <a:cs typeface="Arial"/>
                <a:sym typeface="Arial"/>
              </a:rPr>
              <a:t> </a:t>
            </a:r>
            <a:r>
              <a:rPr lang="en-US" b="0" i="0" u="none" dirty="0">
                <a:solidFill>
                  <a:schemeClr val="dk1"/>
                </a:solidFill>
                <a:latin typeface="Arial"/>
                <a:ea typeface="Arial"/>
                <a:cs typeface="Arial"/>
                <a:sym typeface="Arial"/>
              </a:rPr>
              <a:t>Status </a:t>
            </a:r>
            <a:r>
              <a:rPr lang="en-US" dirty="0">
                <a:latin typeface="Arial"/>
                <a:ea typeface="Arial"/>
                <a:cs typeface="Arial"/>
                <a:sym typeface="Arial"/>
              </a:rPr>
              <a:t>c</a:t>
            </a:r>
            <a:r>
              <a:rPr lang="en-US" b="0" i="0" u="none" dirty="0">
                <a:solidFill>
                  <a:schemeClr val="dk1"/>
                </a:solidFill>
                <a:latin typeface="Arial"/>
                <a:ea typeface="Arial"/>
                <a:cs typeface="Arial"/>
                <a:sym typeface="Arial"/>
              </a:rPr>
              <a:t>odes of “Active, N</a:t>
            </a:r>
            <a:r>
              <a:rPr lang="en-US" dirty="0">
                <a:latin typeface="Arial"/>
                <a:ea typeface="Arial"/>
                <a:cs typeface="Arial"/>
                <a:sym typeface="Arial"/>
              </a:rPr>
              <a:t>ew</a:t>
            </a:r>
            <a:r>
              <a:rPr lang="en-US" b="0" i="0" u="none" dirty="0">
                <a:solidFill>
                  <a:schemeClr val="dk1"/>
                </a:solidFill>
                <a:latin typeface="Arial"/>
                <a:ea typeface="Arial"/>
                <a:cs typeface="Arial"/>
                <a:sym typeface="Arial"/>
              </a:rPr>
              <a:t>, E</a:t>
            </a:r>
            <a:r>
              <a:rPr lang="en-US" dirty="0">
                <a:latin typeface="Arial"/>
                <a:ea typeface="Arial"/>
                <a:cs typeface="Arial"/>
                <a:sym typeface="Arial"/>
              </a:rPr>
              <a:t>xcess Asset Held for Sale</a:t>
            </a:r>
            <a:r>
              <a:rPr lang="en-US" b="0" i="0" u="none" dirty="0">
                <a:solidFill>
                  <a:schemeClr val="dk1"/>
                </a:solidFill>
                <a:latin typeface="Arial"/>
                <a:ea typeface="Arial"/>
                <a:cs typeface="Arial"/>
                <a:sym typeface="Arial"/>
              </a:rPr>
              <a:t>, and </a:t>
            </a:r>
            <a:r>
              <a:rPr lang="en-US" dirty="0">
                <a:latin typeface="Arial"/>
                <a:ea typeface="Arial"/>
                <a:cs typeface="Arial"/>
                <a:sym typeface="Arial"/>
              </a:rPr>
              <a:t>Excess Asset Not in Use</a:t>
            </a:r>
            <a:r>
              <a:rPr lang="en-US" b="0" i="0" u="none" dirty="0">
                <a:solidFill>
                  <a:schemeClr val="dk1"/>
                </a:solidFill>
                <a:latin typeface="Arial"/>
                <a:ea typeface="Arial"/>
                <a:cs typeface="Arial"/>
                <a:sym typeface="Arial"/>
              </a:rPr>
              <a:t> (with the exception of the </a:t>
            </a:r>
            <a:r>
              <a:rPr lang="en-US" dirty="0">
                <a:latin typeface="Arial"/>
                <a:ea typeface="Arial"/>
                <a:cs typeface="Arial"/>
                <a:sym typeface="Arial"/>
              </a:rPr>
              <a:t>disposition report)</a:t>
            </a:r>
            <a:endParaRPr dirty="0"/>
          </a:p>
          <a:p>
            <a:pPr marL="1828800" marR="0" lvl="3" indent="-330200" algn="l" rtl="0">
              <a:lnSpc>
                <a:spcPct val="110000"/>
              </a:lnSpc>
              <a:spcBef>
                <a:spcPts val="0"/>
              </a:spcBef>
              <a:spcAft>
                <a:spcPts val="0"/>
              </a:spcAft>
              <a:buClr>
                <a:schemeClr val="accent1"/>
              </a:buClr>
              <a:buSzPts val="1600"/>
              <a:buFont typeface="Arial"/>
              <a:buChar char="•"/>
            </a:pPr>
            <a:r>
              <a:rPr lang="en-US" sz="1600" b="0" i="0" u="none" strike="noStrike" cap="none" dirty="0">
                <a:solidFill>
                  <a:schemeClr val="dk1"/>
                </a:solidFill>
                <a:latin typeface="Arial"/>
                <a:ea typeface="Arial"/>
                <a:cs typeface="Arial"/>
                <a:sym typeface="Arial"/>
              </a:rPr>
              <a:t>Brief Asset Listing by fund </a:t>
            </a:r>
            <a:endParaRPr sz="1600" dirty="0"/>
          </a:p>
          <a:p>
            <a:pPr marL="1828800" marR="0" lvl="3" indent="-330200" algn="l" rtl="0">
              <a:lnSpc>
                <a:spcPct val="110000"/>
              </a:lnSpc>
              <a:spcBef>
                <a:spcPts val="0"/>
              </a:spcBef>
              <a:spcAft>
                <a:spcPts val="0"/>
              </a:spcAft>
              <a:buClr>
                <a:schemeClr val="accent1"/>
              </a:buClr>
              <a:buSzPts val="1600"/>
              <a:buFont typeface="Arial"/>
              <a:buChar char="•"/>
            </a:pPr>
            <a:r>
              <a:rPr lang="en-US" sz="1600" b="0" i="0" u="none" strike="noStrike" cap="none" dirty="0">
                <a:solidFill>
                  <a:schemeClr val="dk1"/>
                </a:solidFill>
                <a:latin typeface="Arial"/>
                <a:ea typeface="Arial"/>
                <a:cs typeface="Arial"/>
                <a:sym typeface="Arial"/>
              </a:rPr>
              <a:t>Brief Asset Listing by function </a:t>
            </a:r>
            <a:endParaRPr sz="1600" dirty="0"/>
          </a:p>
          <a:p>
            <a:pPr marL="1828800" marR="0" lvl="3" indent="-330200" algn="l" rtl="0">
              <a:lnSpc>
                <a:spcPct val="110000"/>
              </a:lnSpc>
              <a:spcBef>
                <a:spcPts val="0"/>
              </a:spcBef>
              <a:spcAft>
                <a:spcPts val="0"/>
              </a:spcAft>
              <a:buClr>
                <a:schemeClr val="accent1"/>
              </a:buClr>
              <a:buSzPts val="1600"/>
              <a:buFont typeface="Arial"/>
              <a:buChar char="•"/>
            </a:pPr>
            <a:r>
              <a:rPr lang="en-US" sz="1600" b="0" i="0" u="none" strike="noStrike" cap="none" dirty="0">
                <a:solidFill>
                  <a:schemeClr val="dk1"/>
                </a:solidFill>
                <a:latin typeface="Arial"/>
                <a:ea typeface="Arial"/>
                <a:cs typeface="Arial"/>
                <a:sym typeface="Arial"/>
              </a:rPr>
              <a:t>Brief Asset Listing by asset class </a:t>
            </a:r>
            <a:endParaRPr sz="1600" dirty="0"/>
          </a:p>
          <a:p>
            <a:pPr marL="1828800" marR="0" lvl="3" indent="-330200" algn="l" rtl="0">
              <a:lnSpc>
                <a:spcPct val="110000"/>
              </a:lnSpc>
              <a:spcBef>
                <a:spcPts val="0"/>
              </a:spcBef>
              <a:spcAft>
                <a:spcPts val="0"/>
              </a:spcAft>
              <a:buClr>
                <a:schemeClr val="accent1"/>
              </a:buClr>
              <a:buSzPts val="1600"/>
              <a:buFont typeface="Arial"/>
              <a:buChar char="•"/>
            </a:pPr>
            <a:r>
              <a:rPr lang="en-US" sz="1600" b="0" i="0" u="none" strike="noStrike" cap="none" dirty="0">
                <a:solidFill>
                  <a:schemeClr val="dk1"/>
                </a:solidFill>
                <a:latin typeface="Arial"/>
                <a:ea typeface="Arial"/>
                <a:cs typeface="Arial"/>
                <a:sym typeface="Arial"/>
              </a:rPr>
              <a:t>Acquisitions for current fiscal year </a:t>
            </a:r>
            <a:endParaRPr sz="1600" dirty="0"/>
          </a:p>
          <a:p>
            <a:pPr marL="1828800" marR="0" lvl="3" indent="-330200" algn="l" rtl="0">
              <a:lnSpc>
                <a:spcPct val="110000"/>
              </a:lnSpc>
              <a:spcBef>
                <a:spcPts val="0"/>
              </a:spcBef>
              <a:spcAft>
                <a:spcPts val="0"/>
              </a:spcAft>
              <a:buClr>
                <a:schemeClr val="accent1"/>
              </a:buClr>
              <a:buSzPts val="1600"/>
              <a:buFont typeface="Arial"/>
              <a:buChar char="•"/>
            </a:pPr>
            <a:r>
              <a:rPr lang="en-US" sz="1600" b="0" i="0" u="none" strike="noStrike" cap="none" dirty="0">
                <a:solidFill>
                  <a:schemeClr val="dk1"/>
                </a:solidFill>
                <a:latin typeface="Arial"/>
                <a:ea typeface="Arial"/>
                <a:cs typeface="Arial"/>
                <a:sym typeface="Arial"/>
              </a:rPr>
              <a:t>Dispositions for current fiscal year </a:t>
            </a:r>
            <a:endParaRPr sz="1600" dirty="0"/>
          </a:p>
          <a:p>
            <a:pPr marL="182562" marR="0" lvl="0" indent="-96202" algn="l" rtl="0">
              <a:lnSpc>
                <a:spcPct val="110000"/>
              </a:lnSpc>
              <a:spcBef>
                <a:spcPts val="320"/>
              </a:spcBef>
              <a:spcAft>
                <a:spcPts val="0"/>
              </a:spcAft>
              <a:buClr>
                <a:schemeClr val="accent1"/>
              </a:buClr>
              <a:buSzPts val="1360"/>
              <a:buFont typeface="Arial"/>
              <a:buNone/>
            </a:pPr>
            <a:endParaRPr sz="2000" b="0" i="0" u="none" dirty="0">
              <a:solidFill>
                <a:schemeClr val="dk1"/>
              </a:solidFill>
              <a:latin typeface="Arial"/>
              <a:ea typeface="Arial"/>
              <a:cs typeface="Arial"/>
              <a:sym typeface="Arial"/>
            </a:endParaRPr>
          </a:p>
        </p:txBody>
      </p:sp>
      <p:sp>
        <p:nvSpPr>
          <p:cNvPr id="239" name="Google Shape;239;p30"/>
          <p:cNvSpPr txBox="1">
            <a:spLocks noGrp="1"/>
          </p:cNvSpPr>
          <p:nvPr>
            <p:ph type="sldNum" sz="quarter" idx="12"/>
          </p:nvPr>
        </p:nvSpPr>
        <p:spPr>
          <a:xfrm>
            <a:off x="11155590" y="137408"/>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31"/>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Suggested Non-GAAP Reports</a:t>
            </a:r>
            <a:endParaRPr sz="4600">
              <a:solidFill>
                <a:srgbClr val="FFFFFF"/>
              </a:solidFill>
            </a:endParaRPr>
          </a:p>
        </p:txBody>
      </p:sp>
      <p:sp>
        <p:nvSpPr>
          <p:cNvPr id="248" name="Google Shape;248;p31"/>
          <p:cNvSpPr txBox="1">
            <a:spLocks noGrp="1"/>
          </p:cNvSpPr>
          <p:nvPr>
            <p:ph idx="1"/>
          </p:nvPr>
        </p:nvSpPr>
        <p:spPr>
          <a:xfrm>
            <a:off x="838200" y="2375530"/>
            <a:ext cx="10354200" cy="40584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00000"/>
              </a:lnSpc>
              <a:spcBef>
                <a:spcPts val="0"/>
              </a:spcBef>
              <a:spcAft>
                <a:spcPts val="0"/>
              </a:spcAft>
              <a:buClr>
                <a:schemeClr val="accent1"/>
              </a:buClr>
              <a:buSzPts val="1730"/>
              <a:buFont typeface="Arial"/>
              <a:buChar char="•"/>
            </a:pPr>
            <a:r>
              <a:rPr lang="en-US" sz="1600" b="1" i="0" u="sng" dirty="0">
                <a:solidFill>
                  <a:schemeClr val="hlink"/>
                </a:solidFill>
                <a:latin typeface="Arial"/>
                <a:ea typeface="Arial"/>
                <a:cs typeface="Arial"/>
                <a:sym typeface="Arial"/>
                <a:hlinkClick r:id="rId3"/>
              </a:rPr>
              <a:t>Book Value Report</a:t>
            </a:r>
            <a:r>
              <a:rPr lang="en-US" sz="1600" b="0" i="0" u="none" dirty="0">
                <a:solidFill>
                  <a:schemeClr val="dk1"/>
                </a:solidFill>
                <a:latin typeface="Arial"/>
                <a:ea typeface="Arial"/>
                <a:cs typeface="Arial"/>
                <a:sym typeface="Arial"/>
              </a:rPr>
              <a:t>…..displays depreciation information listing original cost, salvage value, book value, % of depreciation, and last year of useful life.  </a:t>
            </a:r>
            <a:endParaRPr sz="1600" b="0" i="0" u="none" dirty="0">
              <a:solidFill>
                <a:schemeClr val="dk1"/>
              </a:solidFill>
              <a:latin typeface="Arial"/>
              <a:ea typeface="Arial"/>
              <a:cs typeface="Arial"/>
              <a:sym typeface="Arial"/>
            </a:endParaRPr>
          </a:p>
          <a:p>
            <a:pPr marL="457200" marR="0" lvl="1" indent="-188911" algn="l" rtl="0">
              <a:lnSpc>
                <a:spcPct val="100000"/>
              </a:lnSpc>
              <a:spcBef>
                <a:spcPts val="360"/>
              </a:spcBef>
              <a:spcAft>
                <a:spcPts val="0"/>
              </a:spcAft>
              <a:buClrTx/>
              <a:buSzPts val="1630"/>
              <a:buFont typeface="Arial"/>
              <a:buChar char="•"/>
            </a:pPr>
            <a:r>
              <a:rPr lang="en-US" sz="1600" b="0" i="0" u="none" strike="noStrike" cap="none" dirty="0">
                <a:solidFill>
                  <a:schemeClr val="dk1"/>
                </a:solidFill>
                <a:latin typeface="Arial"/>
                <a:ea typeface="Arial"/>
                <a:cs typeface="Arial"/>
                <a:sym typeface="Arial"/>
              </a:rPr>
              <a:t>The </a:t>
            </a:r>
            <a:r>
              <a:rPr lang="en-US" sz="1600" dirty="0">
                <a:latin typeface="Arial"/>
                <a:ea typeface="Arial"/>
                <a:cs typeface="Arial"/>
                <a:sym typeface="Arial"/>
              </a:rPr>
              <a:t>current </a:t>
            </a:r>
            <a:r>
              <a:rPr lang="en-US" sz="1600" b="0" i="0" u="none" strike="noStrike" cap="none" dirty="0">
                <a:solidFill>
                  <a:schemeClr val="dk1"/>
                </a:solidFill>
                <a:latin typeface="Arial"/>
                <a:ea typeface="Arial"/>
                <a:cs typeface="Arial"/>
                <a:sym typeface="Arial"/>
              </a:rPr>
              <a:t>FY is used for the reporting date. </a:t>
            </a:r>
            <a:endParaRPr sz="1600" b="0" i="0" u="none" strike="noStrike" cap="none" dirty="0">
              <a:solidFill>
                <a:schemeClr val="dk1"/>
              </a:solidFill>
              <a:latin typeface="Arial"/>
              <a:ea typeface="Arial"/>
              <a:cs typeface="Arial"/>
              <a:sym typeface="Arial"/>
            </a:endParaRPr>
          </a:p>
          <a:p>
            <a:pPr marL="457200" marR="0" lvl="1" indent="-188911" algn="l" rtl="0">
              <a:lnSpc>
                <a:spcPct val="100000"/>
              </a:lnSpc>
              <a:spcBef>
                <a:spcPts val="360"/>
              </a:spcBef>
              <a:spcAft>
                <a:spcPts val="0"/>
              </a:spcAft>
              <a:buClrTx/>
              <a:buSzPts val="1630"/>
              <a:buFont typeface="Arial"/>
              <a:buChar char="•"/>
            </a:pPr>
            <a:r>
              <a:rPr lang="en-US" sz="1600" i="1" dirty="0">
                <a:latin typeface="Arial"/>
                <a:ea typeface="Arial"/>
                <a:cs typeface="Arial"/>
                <a:sym typeface="Arial"/>
              </a:rPr>
              <a:t>R</a:t>
            </a:r>
            <a:r>
              <a:rPr lang="en-US" sz="1600" b="0" i="1" u="none" strike="noStrike" cap="none" dirty="0">
                <a:latin typeface="Arial"/>
                <a:ea typeface="Arial"/>
                <a:cs typeface="Arial"/>
                <a:sym typeface="Arial"/>
              </a:rPr>
              <a:t>ecommended 4 versions </a:t>
            </a:r>
            <a:r>
              <a:rPr lang="en-US" sz="1600" i="1" dirty="0">
                <a:latin typeface="Arial"/>
                <a:ea typeface="Arial"/>
                <a:cs typeface="Arial"/>
                <a:sym typeface="Arial"/>
              </a:rPr>
              <a:t>generated</a:t>
            </a:r>
            <a:r>
              <a:rPr lang="en-US" sz="1600" b="0" i="1" u="none" strike="noStrike" cap="none" dirty="0">
                <a:latin typeface="Arial"/>
                <a:ea typeface="Arial"/>
                <a:cs typeface="Arial"/>
                <a:sym typeface="Arial"/>
              </a:rPr>
              <a:t> at FYE</a:t>
            </a:r>
            <a:endParaRPr sz="1600" i="1" dirty="0"/>
          </a:p>
          <a:p>
            <a:pPr marL="914400" lvl="2" indent="-188911" algn="l" rtl="0">
              <a:lnSpc>
                <a:spcPct val="100000"/>
              </a:lnSpc>
              <a:spcBef>
                <a:spcPts val="0"/>
              </a:spcBef>
              <a:spcAft>
                <a:spcPts val="0"/>
              </a:spcAft>
              <a:buClrTx/>
              <a:buSzPts val="1630"/>
              <a:buChar char="•"/>
            </a:pPr>
            <a:r>
              <a:rPr lang="en-US" dirty="0">
                <a:latin typeface="Arial"/>
                <a:ea typeface="Arial"/>
                <a:cs typeface="Arial"/>
                <a:sym typeface="Arial"/>
              </a:rPr>
              <a:t>Include capitalized items only and Status codes of Active, New, Excess Asset Held for Sale, and Excess Asset Not in Use (with the exception of the disposition reports below). </a:t>
            </a:r>
            <a:endParaRPr dirty="0">
              <a:latin typeface="Arial"/>
              <a:ea typeface="Arial"/>
              <a:cs typeface="Arial"/>
              <a:sym typeface="Arial"/>
            </a:endParaRPr>
          </a:p>
          <a:p>
            <a:pPr marL="1828800" lvl="3" indent="-332105" algn="l" rtl="0">
              <a:lnSpc>
                <a:spcPct val="100000"/>
              </a:lnSpc>
              <a:spcBef>
                <a:spcPts val="0"/>
              </a:spcBef>
              <a:spcAft>
                <a:spcPts val="0"/>
              </a:spcAft>
              <a:buClrTx/>
              <a:buSzPts val="1630"/>
              <a:buChar char="•"/>
            </a:pPr>
            <a:r>
              <a:rPr lang="en-US" sz="1600" b="0" i="0" u="none" strike="noStrike" cap="none" dirty="0">
                <a:solidFill>
                  <a:schemeClr val="dk1"/>
                </a:solidFill>
                <a:latin typeface="Arial"/>
                <a:ea typeface="Arial"/>
                <a:cs typeface="Arial"/>
                <a:sym typeface="Arial"/>
              </a:rPr>
              <a:t>Book Value Report by function</a:t>
            </a:r>
            <a:endParaRPr sz="1600" dirty="0">
              <a:latin typeface="Arial"/>
              <a:ea typeface="Arial"/>
              <a:cs typeface="Arial"/>
              <a:sym typeface="Arial"/>
            </a:endParaRPr>
          </a:p>
          <a:p>
            <a:pPr marL="1828800" lvl="3" indent="-332105" algn="l" rtl="0">
              <a:lnSpc>
                <a:spcPct val="100000"/>
              </a:lnSpc>
              <a:spcBef>
                <a:spcPts val="0"/>
              </a:spcBef>
              <a:spcAft>
                <a:spcPts val="0"/>
              </a:spcAft>
              <a:buClrTx/>
              <a:buSzPts val="1630"/>
              <a:buChar char="•"/>
            </a:pPr>
            <a:r>
              <a:rPr lang="en-US" sz="1600" b="0" i="0" u="none" strike="noStrike" cap="none" dirty="0">
                <a:solidFill>
                  <a:schemeClr val="dk1"/>
                </a:solidFill>
                <a:latin typeface="Arial"/>
                <a:ea typeface="Arial"/>
                <a:cs typeface="Arial"/>
                <a:sym typeface="Arial"/>
              </a:rPr>
              <a:t>Book Value Report by class </a:t>
            </a:r>
            <a:endParaRPr sz="1600" dirty="0">
              <a:latin typeface="Arial"/>
              <a:ea typeface="Arial"/>
              <a:cs typeface="Arial"/>
              <a:sym typeface="Arial"/>
            </a:endParaRPr>
          </a:p>
          <a:p>
            <a:pPr marL="1828800" lvl="3" indent="-332105" algn="l" rtl="0">
              <a:lnSpc>
                <a:spcPct val="100000"/>
              </a:lnSpc>
              <a:spcBef>
                <a:spcPts val="0"/>
              </a:spcBef>
              <a:spcAft>
                <a:spcPts val="0"/>
              </a:spcAft>
              <a:buClrTx/>
              <a:buSzPts val="1630"/>
              <a:buChar char="•"/>
            </a:pPr>
            <a:r>
              <a:rPr lang="en-US" sz="1600" b="0" i="0" u="none" strike="noStrike" cap="none" dirty="0">
                <a:solidFill>
                  <a:schemeClr val="dk1"/>
                </a:solidFill>
                <a:latin typeface="Arial"/>
                <a:ea typeface="Arial"/>
                <a:cs typeface="Arial"/>
                <a:sym typeface="Arial"/>
              </a:rPr>
              <a:t>Depreciation for current FY dispositions by function </a:t>
            </a:r>
            <a:endParaRPr sz="1600" dirty="0">
              <a:solidFill>
                <a:srgbClr val="FF7C80"/>
              </a:solidFill>
              <a:latin typeface="Arial"/>
              <a:ea typeface="Arial"/>
              <a:cs typeface="Arial"/>
              <a:sym typeface="Arial"/>
            </a:endParaRPr>
          </a:p>
          <a:p>
            <a:pPr marL="1828800" lvl="3" indent="-332105" algn="l" rtl="0">
              <a:lnSpc>
                <a:spcPct val="100000"/>
              </a:lnSpc>
              <a:spcBef>
                <a:spcPts val="0"/>
              </a:spcBef>
              <a:spcAft>
                <a:spcPts val="0"/>
              </a:spcAft>
              <a:buClrTx/>
              <a:buSzPts val="1630"/>
              <a:buChar char="•"/>
            </a:pPr>
            <a:r>
              <a:rPr lang="en-US" sz="1600" b="0" i="0" u="none" strike="noStrike" cap="none" dirty="0">
                <a:solidFill>
                  <a:schemeClr val="dk1"/>
                </a:solidFill>
                <a:latin typeface="Arial"/>
                <a:ea typeface="Arial"/>
                <a:cs typeface="Arial"/>
                <a:sym typeface="Arial"/>
              </a:rPr>
              <a:t>Depreciation for current FY dispositions by class</a:t>
            </a:r>
            <a:endParaRPr sz="1600" dirty="0">
              <a:solidFill>
                <a:srgbClr val="FF7C80"/>
              </a:solidFill>
              <a:latin typeface="Arial"/>
              <a:ea typeface="Arial"/>
              <a:cs typeface="Arial"/>
              <a:sym typeface="Arial"/>
            </a:endParaRPr>
          </a:p>
        </p:txBody>
      </p:sp>
      <p:sp>
        <p:nvSpPr>
          <p:cNvPr id="247" name="Google Shape;247;p31"/>
          <p:cNvSpPr txBox="1">
            <a:spLocks noGrp="1"/>
          </p:cNvSpPr>
          <p:nvPr>
            <p:ph type="sldNum" sz="quarter" idx="12"/>
          </p:nvPr>
        </p:nvSpPr>
        <p:spPr>
          <a:xfrm>
            <a:off x="11192400" y="25433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 name="Google Shape;254;p32"/>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Suggested Non-GAAP Reports</a:t>
            </a:r>
            <a:endParaRPr sz="4600">
              <a:solidFill>
                <a:srgbClr val="FFFFFF"/>
              </a:solidFill>
            </a:endParaRPr>
          </a:p>
        </p:txBody>
      </p:sp>
      <p:sp>
        <p:nvSpPr>
          <p:cNvPr id="256" name="Google Shape;256;p32"/>
          <p:cNvSpPr txBox="1">
            <a:spLocks noGrp="1"/>
          </p:cNvSpPr>
          <p:nvPr>
            <p:ph idx="1"/>
          </p:nvPr>
        </p:nvSpPr>
        <p:spPr>
          <a:xfrm>
            <a:off x="838189" y="2395481"/>
            <a:ext cx="10363200" cy="3527147"/>
          </a:xfrm>
          <a:prstGeom prst="rect">
            <a:avLst/>
          </a:prstGeom>
          <a:noFill/>
          <a:ln>
            <a:noFill/>
          </a:ln>
        </p:spPr>
        <p:txBody>
          <a:bodyPr spcFirstLastPara="1" wrap="square" lIns="91425" tIns="45700" rIns="91425" bIns="45700" anchor="t" anchorCtr="0">
            <a:normAutofit/>
          </a:bodyPr>
          <a:lstStyle/>
          <a:p>
            <a:pPr marL="514350" marR="0" lvl="1" indent="-355600" algn="l" rtl="0">
              <a:lnSpc>
                <a:spcPct val="100000"/>
              </a:lnSpc>
              <a:spcBef>
                <a:spcPts val="400"/>
              </a:spcBef>
              <a:spcAft>
                <a:spcPts val="0"/>
              </a:spcAft>
              <a:buClrTx/>
              <a:buSzPts val="2000"/>
              <a:buFont typeface="Arial"/>
              <a:buChar char="•"/>
            </a:pPr>
            <a:r>
              <a:rPr lang="en-US" b="1" dirty="0">
                <a:solidFill>
                  <a:srgbClr val="41767E"/>
                </a:solidFill>
                <a:latin typeface="Arial"/>
                <a:ea typeface="Arial"/>
                <a:cs typeface="Arial"/>
                <a:sym typeface="Arial"/>
              </a:rPr>
              <a:t>Audit Report</a:t>
            </a:r>
            <a:endParaRPr b="0" i="0" u="none" dirty="0">
              <a:solidFill>
                <a:schemeClr val="dk1"/>
              </a:solidFill>
              <a:latin typeface="Arial"/>
              <a:ea typeface="Arial"/>
              <a:cs typeface="Arial"/>
              <a:sym typeface="Arial"/>
            </a:endParaRPr>
          </a:p>
          <a:p>
            <a:pPr marL="914400" marR="0" lvl="1" indent="-355600" algn="l" rtl="0">
              <a:lnSpc>
                <a:spcPct val="100000"/>
              </a:lnSpc>
              <a:spcBef>
                <a:spcPts val="400"/>
              </a:spcBef>
              <a:spcAft>
                <a:spcPts val="0"/>
              </a:spcAft>
              <a:buClrTx/>
              <a:buSzPts val="2000"/>
              <a:buFont typeface="Arial"/>
              <a:buChar char="•"/>
            </a:pPr>
            <a:r>
              <a:rPr lang="en-US" dirty="0">
                <a:latin typeface="Arial"/>
                <a:ea typeface="Arial"/>
                <a:cs typeface="Arial"/>
                <a:sym typeface="Arial"/>
              </a:rPr>
              <a:t>tracks changes made in the application</a:t>
            </a:r>
            <a:endParaRPr dirty="0"/>
          </a:p>
          <a:p>
            <a:pPr marL="457200" marR="0" lvl="0" indent="-355600" algn="l" rtl="0">
              <a:lnSpc>
                <a:spcPct val="100000"/>
              </a:lnSpc>
              <a:spcBef>
                <a:spcPts val="0"/>
              </a:spcBef>
              <a:spcAft>
                <a:spcPts val="0"/>
              </a:spcAft>
              <a:buClrTx/>
              <a:buSzPts val="2000"/>
              <a:buFont typeface="Arial"/>
              <a:buChar char="•"/>
            </a:pPr>
            <a:r>
              <a:rPr lang="en-US" sz="1800" b="1" dirty="0">
                <a:solidFill>
                  <a:srgbClr val="41767E"/>
                </a:solidFill>
                <a:latin typeface="Arial"/>
                <a:ea typeface="Arial"/>
                <a:cs typeface="Arial"/>
                <a:sym typeface="Arial"/>
              </a:rPr>
              <a:t>Depreciation Posting</a:t>
            </a:r>
            <a:r>
              <a:rPr lang="en-US" sz="1800" dirty="0">
                <a:latin typeface="Arial"/>
                <a:ea typeface="Arial"/>
                <a:cs typeface="Arial"/>
                <a:sym typeface="Arial"/>
              </a:rPr>
              <a:t> </a:t>
            </a:r>
            <a:r>
              <a:rPr lang="en-US" sz="1800" b="1" dirty="0">
                <a:solidFill>
                  <a:srgbClr val="41767E"/>
                </a:solidFill>
                <a:latin typeface="Arial"/>
                <a:ea typeface="Arial"/>
                <a:cs typeface="Arial"/>
                <a:sym typeface="Arial"/>
              </a:rPr>
              <a:t>Report</a:t>
            </a:r>
            <a:endParaRPr sz="1800" b="1" dirty="0">
              <a:solidFill>
                <a:srgbClr val="41767E"/>
              </a:solidFill>
              <a:latin typeface="Arial"/>
              <a:ea typeface="Arial"/>
              <a:cs typeface="Arial"/>
              <a:sym typeface="Arial"/>
            </a:endParaRPr>
          </a:p>
          <a:p>
            <a:pPr marL="914400" marR="0" lvl="1" indent="-355600" algn="l" rtl="0">
              <a:lnSpc>
                <a:spcPct val="100000"/>
              </a:lnSpc>
              <a:spcBef>
                <a:spcPts val="0"/>
              </a:spcBef>
              <a:spcAft>
                <a:spcPts val="0"/>
              </a:spcAft>
              <a:buClrTx/>
              <a:buSzPts val="2000"/>
              <a:buFont typeface="Arial"/>
              <a:buChar char="•"/>
            </a:pPr>
            <a:r>
              <a:rPr lang="en-US" dirty="0">
                <a:latin typeface="Arial"/>
                <a:ea typeface="Arial"/>
                <a:cs typeface="Arial"/>
                <a:sym typeface="Arial"/>
              </a:rPr>
              <a:t>contains the projected FTD depreciation and Book Value amounts, sorted and subtotaled by asset fund with a grand total at the bottom of the report</a:t>
            </a:r>
            <a:r>
              <a:rPr lang="en-US" b="1" dirty="0">
                <a:solidFill>
                  <a:srgbClr val="41767E"/>
                </a:solidFill>
                <a:latin typeface="Arial"/>
                <a:ea typeface="Arial"/>
                <a:cs typeface="Arial"/>
                <a:sym typeface="Arial"/>
              </a:rPr>
              <a:t> </a:t>
            </a:r>
            <a:endParaRPr b="1" dirty="0">
              <a:solidFill>
                <a:srgbClr val="41767E"/>
              </a:solidFill>
              <a:latin typeface="Arial"/>
              <a:ea typeface="Arial"/>
              <a:cs typeface="Arial"/>
              <a:sym typeface="Arial"/>
            </a:endParaRPr>
          </a:p>
          <a:p>
            <a:pPr marL="457200" marR="0" lvl="0" indent="-355600" algn="l" rtl="0">
              <a:lnSpc>
                <a:spcPct val="100000"/>
              </a:lnSpc>
              <a:spcBef>
                <a:spcPts val="400"/>
              </a:spcBef>
              <a:spcAft>
                <a:spcPts val="0"/>
              </a:spcAft>
              <a:buClrTx/>
              <a:buSzPts val="2000"/>
              <a:buFont typeface="Arial"/>
              <a:buChar char="•"/>
            </a:pPr>
            <a:r>
              <a:rPr lang="en-US" sz="1800" b="1" dirty="0">
                <a:solidFill>
                  <a:srgbClr val="41767E"/>
                </a:solidFill>
                <a:latin typeface="Arial"/>
                <a:ea typeface="Arial"/>
                <a:cs typeface="Arial"/>
                <a:sym typeface="Arial"/>
              </a:rPr>
              <a:t>Fiscal Year Ending Balances</a:t>
            </a:r>
            <a:r>
              <a:rPr lang="en-US" sz="1800" dirty="0">
                <a:latin typeface="Arial"/>
                <a:ea typeface="Arial"/>
                <a:cs typeface="Arial"/>
                <a:sym typeface="Arial"/>
              </a:rPr>
              <a:t> </a:t>
            </a:r>
            <a:r>
              <a:rPr lang="en-US" sz="1800" b="1" dirty="0">
                <a:solidFill>
                  <a:srgbClr val="417B84"/>
                </a:solidFill>
                <a:latin typeface="Arial"/>
                <a:ea typeface="Arial"/>
                <a:cs typeface="Arial"/>
                <a:sym typeface="Arial"/>
              </a:rPr>
              <a:t>Report</a:t>
            </a:r>
            <a:endParaRPr sz="1800" b="1" dirty="0">
              <a:solidFill>
                <a:srgbClr val="417B84"/>
              </a:solidFill>
              <a:latin typeface="Arial"/>
              <a:ea typeface="Arial"/>
              <a:cs typeface="Arial"/>
              <a:sym typeface="Arial"/>
            </a:endParaRPr>
          </a:p>
          <a:p>
            <a:pPr marL="914400" marR="0" lvl="1" indent="-355600" algn="l" rtl="0">
              <a:lnSpc>
                <a:spcPct val="100000"/>
              </a:lnSpc>
              <a:spcBef>
                <a:spcPts val="400"/>
              </a:spcBef>
              <a:spcAft>
                <a:spcPts val="0"/>
              </a:spcAft>
              <a:buClrTx/>
              <a:buSzPts val="2000"/>
              <a:buFont typeface="Arial"/>
              <a:buChar char="•"/>
            </a:pPr>
            <a:r>
              <a:rPr lang="en-US" dirty="0">
                <a:latin typeface="Arial"/>
                <a:ea typeface="Arial"/>
                <a:cs typeface="Arial"/>
                <a:sym typeface="Arial"/>
              </a:rPr>
              <a:t>contains the projected ending (original cost) balances for the current fiscal year (displayed in 'Current Fiscal Year' field)</a:t>
            </a:r>
            <a:endParaRPr b="1" dirty="0">
              <a:solidFill>
                <a:srgbClr val="417B84"/>
              </a:solidFill>
              <a:latin typeface="Arial"/>
              <a:ea typeface="Arial"/>
              <a:cs typeface="Arial"/>
              <a:sym typeface="Arial"/>
            </a:endParaRPr>
          </a:p>
          <a:p>
            <a:pPr marL="0" marR="0" lvl="0" indent="0" algn="l" rtl="0">
              <a:lnSpc>
                <a:spcPct val="100000"/>
              </a:lnSpc>
              <a:spcBef>
                <a:spcPts val="400"/>
              </a:spcBef>
              <a:spcAft>
                <a:spcPts val="0"/>
              </a:spcAft>
              <a:buNone/>
            </a:pPr>
            <a:endParaRPr sz="1800" dirty="0">
              <a:latin typeface="Arial"/>
              <a:ea typeface="Arial"/>
              <a:cs typeface="Arial"/>
              <a:sym typeface="Arial"/>
            </a:endParaRPr>
          </a:p>
          <a:p>
            <a:pPr marL="0" marR="0" lvl="0" indent="0" algn="l" rtl="0">
              <a:lnSpc>
                <a:spcPct val="100000"/>
              </a:lnSpc>
              <a:spcBef>
                <a:spcPts val="400"/>
              </a:spcBef>
              <a:spcAft>
                <a:spcPts val="0"/>
              </a:spcAft>
              <a:buNone/>
            </a:pPr>
            <a:r>
              <a:rPr lang="en-US" sz="1800" dirty="0">
                <a:latin typeface="Arial"/>
                <a:ea typeface="Arial"/>
                <a:cs typeface="Arial"/>
                <a:sym typeface="Arial"/>
              </a:rPr>
              <a:t>	</a:t>
            </a:r>
            <a:endParaRPr sz="1800" dirty="0">
              <a:latin typeface="Arial"/>
              <a:ea typeface="Arial"/>
              <a:cs typeface="Arial"/>
              <a:sym typeface="Arial"/>
            </a:endParaRPr>
          </a:p>
        </p:txBody>
      </p:sp>
      <p:sp>
        <p:nvSpPr>
          <p:cNvPr id="255" name="Google Shape;255;p32"/>
          <p:cNvSpPr txBox="1">
            <a:spLocks noGrp="1"/>
          </p:cNvSpPr>
          <p:nvPr>
            <p:ph type="sldNum" sz="quarter" idx="12"/>
          </p:nvPr>
        </p:nvSpPr>
        <p:spPr>
          <a:xfrm>
            <a:off x="11201389"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5"/>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Pre-Closing Procedures</a:t>
            </a:r>
            <a:endParaRPr sz="4600">
              <a:solidFill>
                <a:srgbClr val="FFFFFF"/>
              </a:solidFill>
            </a:endParaRPr>
          </a:p>
        </p:txBody>
      </p:sp>
      <p:sp>
        <p:nvSpPr>
          <p:cNvPr id="103" name="Google Shape;103;p15"/>
          <p:cNvSpPr txBox="1">
            <a:spLocks noGrp="1"/>
          </p:cNvSpPr>
          <p:nvPr>
            <p:ph idx="1"/>
          </p:nvPr>
        </p:nvSpPr>
        <p:spPr>
          <a:xfrm>
            <a:off x="1040177" y="2231892"/>
            <a:ext cx="9994200" cy="3953084"/>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400"/>
              </a:spcBef>
              <a:spcAft>
                <a:spcPts val="0"/>
              </a:spcAft>
              <a:buClrTx/>
              <a:buSzPct val="100000"/>
              <a:buFont typeface="Arial" panose="020B0604020202020204" pitchFamily="34" charset="0"/>
              <a:buChar char="•"/>
            </a:pPr>
            <a:r>
              <a:rPr lang="en-US" sz="1600" i="0" u="none" strike="noStrike" cap="none" dirty="0">
                <a:solidFill>
                  <a:schemeClr val="dk1"/>
                </a:solidFill>
                <a:latin typeface="Arial"/>
                <a:ea typeface="Arial"/>
                <a:cs typeface="Arial"/>
                <a:sym typeface="Arial"/>
              </a:rPr>
              <a:t>Items received on or prior to June 30</a:t>
            </a:r>
            <a:r>
              <a:rPr lang="en-US" sz="1600" i="0" u="none" strike="noStrike" cap="none" baseline="30000" dirty="0">
                <a:solidFill>
                  <a:schemeClr val="dk1"/>
                </a:solidFill>
                <a:latin typeface="Arial"/>
                <a:ea typeface="Arial"/>
                <a:cs typeface="Arial"/>
                <a:sym typeface="Arial"/>
              </a:rPr>
              <a:t>th,</a:t>
            </a:r>
            <a:r>
              <a:rPr lang="en-US" sz="1600" i="0" u="none" strike="noStrike" cap="none" dirty="0">
                <a:solidFill>
                  <a:schemeClr val="dk1"/>
                </a:solidFill>
                <a:latin typeface="Arial"/>
                <a:ea typeface="Arial"/>
                <a:cs typeface="Arial"/>
                <a:sym typeface="Arial"/>
              </a:rPr>
              <a:t> 2025 should be added to Inventory for FY2025  </a:t>
            </a:r>
            <a:endParaRPr sz="1600" dirty="0">
              <a:latin typeface="Arial"/>
              <a:ea typeface="Arial"/>
              <a:cs typeface="Arial"/>
              <a:sym typeface="Arial"/>
            </a:endParaRPr>
          </a:p>
          <a:p>
            <a:pPr marR="0" lvl="0" algn="l" rtl="0">
              <a:lnSpc>
                <a:spcPct val="150000"/>
              </a:lnSpc>
              <a:spcBef>
                <a:spcPts val="400"/>
              </a:spcBef>
              <a:spcAft>
                <a:spcPts val="0"/>
              </a:spcAft>
              <a:buClrTx/>
              <a:buSzPct val="100000"/>
              <a:buFont typeface="Arial" panose="020B0604020202020204" pitchFamily="34" charset="0"/>
              <a:buChar char="•"/>
            </a:pPr>
            <a:r>
              <a:rPr lang="en-US" sz="1600" i="0" u="none" strike="noStrike" cap="none" dirty="0">
                <a:solidFill>
                  <a:schemeClr val="dk1"/>
                </a:solidFill>
                <a:latin typeface="Arial"/>
                <a:ea typeface="Arial"/>
                <a:cs typeface="Arial"/>
                <a:sym typeface="Arial"/>
              </a:rPr>
              <a:t>Items received after June 30</a:t>
            </a:r>
            <a:r>
              <a:rPr lang="en-US" sz="1600" i="0" u="none" strike="noStrike" cap="none" baseline="30000" dirty="0">
                <a:solidFill>
                  <a:schemeClr val="dk1"/>
                </a:solidFill>
                <a:latin typeface="Arial"/>
                <a:ea typeface="Arial"/>
                <a:cs typeface="Arial"/>
                <a:sym typeface="Arial"/>
              </a:rPr>
              <a:t>th</a:t>
            </a:r>
            <a:r>
              <a:rPr lang="en-US" sz="1600" i="0" u="none" strike="noStrike" cap="none" dirty="0">
                <a:solidFill>
                  <a:schemeClr val="dk1"/>
                </a:solidFill>
                <a:latin typeface="Arial"/>
                <a:ea typeface="Arial"/>
                <a:cs typeface="Arial"/>
                <a:sym typeface="Arial"/>
              </a:rPr>
              <a:t> can be added to the pending file for FY2026 </a:t>
            </a:r>
            <a:endParaRPr sz="1600" dirty="0">
              <a:latin typeface="Arial"/>
              <a:ea typeface="Arial"/>
              <a:cs typeface="Arial"/>
              <a:sym typeface="Arial"/>
            </a:endParaRPr>
          </a:p>
          <a:p>
            <a:pPr>
              <a:lnSpc>
                <a:spcPct val="150000"/>
              </a:lnSpc>
              <a:spcBef>
                <a:spcPts val="400"/>
              </a:spcBef>
              <a:spcAft>
                <a:spcPts val="0"/>
              </a:spcAft>
              <a:buClrTx/>
              <a:buSzPct val="100000"/>
              <a:buFont typeface="Arial" panose="020B0604020202020204" pitchFamily="34" charset="0"/>
              <a:buChar char="•"/>
            </a:pPr>
            <a:r>
              <a:rPr lang="en-US" sz="1600" i="0" u="none" strike="noStrike" cap="none" dirty="0">
                <a:solidFill>
                  <a:schemeClr val="dk1"/>
                </a:solidFill>
                <a:latin typeface="Arial"/>
                <a:ea typeface="Arial"/>
                <a:cs typeface="Arial"/>
                <a:sym typeface="Arial"/>
              </a:rPr>
              <a:t>If depreciation has been changed on several items so</a:t>
            </a:r>
            <a:r>
              <a:rPr lang="en-US" sz="1600" dirty="0">
                <a:latin typeface="Arial"/>
                <a:ea typeface="Arial"/>
                <a:cs typeface="Arial"/>
                <a:sym typeface="Arial"/>
              </a:rPr>
              <a:t> </a:t>
            </a:r>
            <a:r>
              <a:rPr lang="en-US" sz="1600" i="0" u="none" strike="noStrike" cap="none" dirty="0">
                <a:solidFill>
                  <a:schemeClr val="dk1"/>
                </a:solidFill>
                <a:latin typeface="Arial"/>
                <a:ea typeface="Arial"/>
                <a:cs typeface="Arial"/>
                <a:sym typeface="Arial"/>
              </a:rPr>
              <a:t>that it’s necessary to completely recalculate the   life-to-date (LTD</a:t>
            </a:r>
            <a:r>
              <a:rPr lang="en-US" sz="1600" b="0" i="0" u="none" strike="noStrike" dirty="0">
                <a:solidFill>
                  <a:srgbClr val="000000"/>
                </a:solidFill>
                <a:effectLst/>
                <a:latin typeface="Arial" panose="020B0604020202020204" pitchFamily="34" charset="0"/>
              </a:rPr>
              <a:t>) depreciation, you may select the desired items from the Items grid and select Depreciate</a:t>
            </a:r>
            <a:endParaRPr lang="en-US" sz="1600" dirty="0">
              <a:highlight>
                <a:srgbClr val="FFFFFF"/>
              </a:highlight>
              <a:latin typeface="Arial"/>
              <a:ea typeface="Arial"/>
              <a:cs typeface="Arial"/>
              <a:sym typeface="Arial"/>
            </a:endParaRPr>
          </a:p>
          <a:p>
            <a:pPr>
              <a:lnSpc>
                <a:spcPct val="150000"/>
              </a:lnSpc>
              <a:spcBef>
                <a:spcPts val="400"/>
              </a:spcBef>
              <a:spcAft>
                <a:spcPts val="0"/>
              </a:spcAft>
              <a:buClrTx/>
              <a:buSzPct val="100000"/>
              <a:buFont typeface="Arial" panose="020B0604020202020204" pitchFamily="34" charset="0"/>
              <a:buChar char="•"/>
            </a:pPr>
            <a:r>
              <a:rPr lang="en-US" sz="1600" i="0" u="none" strike="noStrike" cap="none" dirty="0">
                <a:latin typeface="Arial"/>
                <a:ea typeface="Arial"/>
                <a:cs typeface="Arial"/>
                <a:sym typeface="Arial"/>
              </a:rPr>
              <a:t>NOTE: Recalculating </a:t>
            </a:r>
            <a:r>
              <a:rPr lang="en-US" sz="1600" i="0" u="none" strike="noStrike" cap="none" dirty="0">
                <a:solidFill>
                  <a:schemeClr val="dk1"/>
                </a:solidFill>
                <a:latin typeface="Arial"/>
                <a:ea typeface="Arial"/>
                <a:cs typeface="Arial"/>
                <a:sym typeface="Arial"/>
              </a:rPr>
              <a:t>depreciation will affect items that have had improvements (additional acquisitions added throughout the life of the item) causing items to lose their true depreciation history.  </a:t>
            </a:r>
          </a:p>
          <a:p>
            <a:pPr>
              <a:lnSpc>
                <a:spcPct val="150000"/>
              </a:lnSpc>
              <a:spcBef>
                <a:spcPts val="400"/>
              </a:spcBef>
              <a:spcAft>
                <a:spcPts val="0"/>
              </a:spcAft>
              <a:buClrTx/>
              <a:buSzPct val="100000"/>
              <a:buFont typeface="Arial" panose="020B0604020202020204" pitchFamily="34" charset="0"/>
              <a:buChar char="•"/>
            </a:pPr>
            <a:r>
              <a:rPr lang="en-US" sz="1600" i="0" u="none" strike="noStrike" cap="none" dirty="0">
                <a:solidFill>
                  <a:schemeClr val="dk1"/>
                </a:solidFill>
                <a:latin typeface="Arial"/>
                <a:ea typeface="Arial"/>
                <a:cs typeface="Arial"/>
                <a:sym typeface="Arial"/>
              </a:rPr>
              <a:t>Please refer to the </a:t>
            </a:r>
            <a:r>
              <a:rPr lang="en-US" sz="1600" i="0" u="sng" strike="noStrike" cap="none" dirty="0">
                <a:latin typeface="Arial"/>
                <a:ea typeface="Arial"/>
                <a:cs typeface="Arial"/>
                <a:sym typeface="Arial"/>
                <a:hlinkClick r:id="rId3">
                  <a:extLst>
                    <a:ext uri="{A12FA001-AC4F-418D-AE19-62706E023703}">
                      <ahyp:hlinkClr xmlns:ahyp="http://schemas.microsoft.com/office/drawing/2018/hyperlinkcolor" val="tx"/>
                    </a:ext>
                  </a:extLst>
                </a:hlinkClick>
              </a:rPr>
              <a:t>Depreciation</a:t>
            </a:r>
            <a:r>
              <a:rPr lang="en-US" sz="1600" i="0" u="none" strike="noStrike" cap="none" dirty="0">
                <a:latin typeface="Arial"/>
                <a:ea typeface="Arial"/>
                <a:cs typeface="Arial"/>
                <a:sym typeface="Arial"/>
              </a:rPr>
              <a:t> </a:t>
            </a:r>
            <a:r>
              <a:rPr lang="en-US" sz="1600" i="0" u="none" strike="noStrike" cap="none" dirty="0">
                <a:solidFill>
                  <a:schemeClr val="dk1"/>
                </a:solidFill>
                <a:latin typeface="Arial"/>
                <a:ea typeface="Arial"/>
                <a:cs typeface="Arial"/>
                <a:sym typeface="Arial"/>
              </a:rPr>
              <a:t>chapter in the Appendix or </a:t>
            </a:r>
            <a:r>
              <a:rPr lang="en-US" sz="1600" u="sng" dirty="0">
                <a:latin typeface="Arial"/>
                <a:ea typeface="Arial"/>
                <a:cs typeface="Arial"/>
                <a:sym typeface="Arial"/>
                <a:hlinkClick r:id="rId4">
                  <a:extLst>
                    <a:ext uri="{A12FA001-AC4F-418D-AE19-62706E023703}">
                      <ahyp:hlinkClr xmlns:ahyp="http://schemas.microsoft.com/office/drawing/2018/hyperlinkcolor" val="tx"/>
                    </a:ext>
                  </a:extLst>
                </a:hlinkClick>
              </a:rPr>
              <a:t>Depreciation Adjustments </a:t>
            </a:r>
            <a:r>
              <a:rPr lang="en-US" sz="1600" b="0" i="0" u="none" strike="noStrike" dirty="0">
                <a:solidFill>
                  <a:srgbClr val="000000"/>
                </a:solidFill>
                <a:effectLst/>
                <a:latin typeface="Arial" panose="020B0604020202020204" pitchFamily="34" charset="0"/>
              </a:rPr>
              <a:t>section of Items for further information on the depreciate option</a:t>
            </a:r>
            <a:endParaRPr sz="1600" dirty="0">
              <a:latin typeface="Arial"/>
              <a:ea typeface="Arial"/>
              <a:cs typeface="Arial"/>
              <a:sym typeface="Arial"/>
            </a:endParaRPr>
          </a:p>
        </p:txBody>
      </p:sp>
      <p:sp>
        <p:nvSpPr>
          <p:cNvPr id="102" name="Google Shape;102;p15"/>
          <p:cNvSpPr txBox="1">
            <a:spLocks noGrp="1"/>
          </p:cNvSpPr>
          <p:nvPr>
            <p:ph type="sldNum" sz="quarter" idx="12"/>
          </p:nvPr>
        </p:nvSpPr>
        <p:spPr>
          <a:xfrm>
            <a:off x="11134480"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33"/>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Year-End Closing Procedure</a:t>
            </a:r>
            <a:endParaRPr sz="4600">
              <a:solidFill>
                <a:srgbClr val="FFFFFF"/>
              </a:solidFill>
            </a:endParaRPr>
          </a:p>
        </p:txBody>
      </p:sp>
      <p:sp>
        <p:nvSpPr>
          <p:cNvPr id="264" name="Google Shape;264;p33"/>
          <p:cNvSpPr txBox="1">
            <a:spLocks noGrp="1"/>
          </p:cNvSpPr>
          <p:nvPr>
            <p:ph idx="1"/>
          </p:nvPr>
        </p:nvSpPr>
        <p:spPr>
          <a:xfrm>
            <a:off x="604025" y="2340875"/>
            <a:ext cx="10090800" cy="3810000"/>
          </a:xfrm>
          <a:prstGeom prst="rect">
            <a:avLst/>
          </a:prstGeom>
          <a:noFill/>
          <a:ln>
            <a:noFill/>
          </a:ln>
        </p:spPr>
        <p:txBody>
          <a:bodyPr spcFirstLastPara="1" wrap="square" lIns="91425" tIns="45700" rIns="91425" bIns="45700" anchor="t" anchorCtr="0">
            <a:noAutofit/>
          </a:bodyPr>
          <a:lstStyle/>
          <a:p>
            <a:pPr marL="182562" marR="0" lvl="0" indent="-182562" algn="l" rtl="0">
              <a:lnSpc>
                <a:spcPct val="115000"/>
              </a:lnSpc>
              <a:spcBef>
                <a:spcPts val="0"/>
              </a:spcBef>
              <a:spcAft>
                <a:spcPts val="0"/>
              </a:spcAft>
              <a:buClr>
                <a:schemeClr val="accent1"/>
              </a:buClr>
              <a:buSzPts val="2400"/>
              <a:buFont typeface="Arial"/>
              <a:buChar char="•"/>
            </a:pPr>
            <a:r>
              <a:rPr lang="en-US" sz="2000">
                <a:solidFill>
                  <a:srgbClr val="417B84"/>
                </a:solidFill>
                <a:latin typeface="Arial"/>
                <a:ea typeface="Arial"/>
                <a:cs typeface="Arial"/>
                <a:sym typeface="Arial"/>
              </a:rPr>
              <a:t>Close the current fiscal year by clicking the Close Icon in Core&gt;Fiscal Years</a:t>
            </a:r>
            <a:endParaRPr sz="2000">
              <a:solidFill>
                <a:srgbClr val="417B84"/>
              </a:solidFill>
            </a:endParaRPr>
          </a:p>
          <a:p>
            <a:pPr marL="457200" marR="0" lvl="1" indent="-237806" algn="l" rtl="0">
              <a:lnSpc>
                <a:spcPct val="115000"/>
              </a:lnSpc>
              <a:spcBef>
                <a:spcPts val="360"/>
              </a:spcBef>
              <a:spcAft>
                <a:spcPts val="0"/>
              </a:spcAft>
              <a:buClr>
                <a:schemeClr val="accent1"/>
              </a:buClr>
              <a:buSzPts val="2400"/>
              <a:buFont typeface="Arial"/>
              <a:buChar char="•"/>
            </a:pPr>
            <a:r>
              <a:rPr lang="en-US" sz="2000" b="0" i="0" u="none" strike="noStrike" cap="none">
                <a:solidFill>
                  <a:schemeClr val="dk1"/>
                </a:solidFill>
                <a:latin typeface="Arial"/>
                <a:ea typeface="Arial"/>
                <a:cs typeface="Arial"/>
                <a:sym typeface="Arial"/>
              </a:rPr>
              <a:t>Advances</a:t>
            </a:r>
            <a:r>
              <a:rPr lang="en-US" sz="2000">
                <a:latin typeface="Arial"/>
                <a:ea typeface="Arial"/>
                <a:cs typeface="Arial"/>
                <a:sym typeface="Arial"/>
              </a:rPr>
              <a:t> ‘Last Closed </a:t>
            </a:r>
            <a:r>
              <a:rPr lang="en-US" sz="2000" b="0" i="0" u="none" strike="noStrike" cap="none">
                <a:solidFill>
                  <a:schemeClr val="dk1"/>
                </a:solidFill>
                <a:latin typeface="Arial"/>
                <a:ea typeface="Arial"/>
                <a:cs typeface="Arial"/>
                <a:sym typeface="Arial"/>
              </a:rPr>
              <a:t>F</a:t>
            </a:r>
            <a:r>
              <a:rPr lang="en-US" sz="2000">
                <a:latin typeface="Arial"/>
                <a:ea typeface="Arial"/>
                <a:cs typeface="Arial"/>
                <a:sym typeface="Arial"/>
              </a:rPr>
              <a:t>iscal Year’</a:t>
            </a:r>
            <a:r>
              <a:rPr lang="en-US" sz="2000" b="0" i="0" u="none" strike="noStrike" cap="none">
                <a:solidFill>
                  <a:schemeClr val="dk1"/>
                </a:solidFill>
                <a:latin typeface="Arial"/>
                <a:ea typeface="Arial"/>
                <a:cs typeface="Arial"/>
                <a:sym typeface="Arial"/>
              </a:rPr>
              <a:t> </a:t>
            </a:r>
            <a:r>
              <a:rPr lang="en-US" sz="2000">
                <a:latin typeface="Arial"/>
                <a:ea typeface="Arial"/>
                <a:cs typeface="Arial"/>
                <a:sym typeface="Arial"/>
              </a:rPr>
              <a:t>date in Core&gt;Configuration</a:t>
            </a:r>
            <a:r>
              <a:rPr lang="en-US" sz="2000" b="0" i="0" u="none" strike="noStrike" cap="none">
                <a:solidFill>
                  <a:schemeClr val="dk1"/>
                </a:solidFill>
                <a:latin typeface="Arial"/>
                <a:ea typeface="Arial"/>
                <a:cs typeface="Arial"/>
                <a:sym typeface="Arial"/>
              </a:rPr>
              <a:t> by one year</a:t>
            </a:r>
            <a:endParaRPr sz="2000"/>
          </a:p>
          <a:p>
            <a:pPr marL="457200" marR="0" lvl="1" indent="-237806" algn="l" rtl="0">
              <a:lnSpc>
                <a:spcPct val="115000"/>
              </a:lnSpc>
              <a:spcBef>
                <a:spcPts val="360"/>
              </a:spcBef>
              <a:spcAft>
                <a:spcPts val="0"/>
              </a:spcAft>
              <a:buClr>
                <a:schemeClr val="accent1"/>
              </a:buClr>
              <a:buSzPts val="2400"/>
              <a:buFont typeface="Arial"/>
              <a:buChar char="•"/>
            </a:pPr>
            <a:r>
              <a:rPr lang="en-US" sz="2000" b="0" i="0" u="none" strike="noStrike" cap="none">
                <a:solidFill>
                  <a:schemeClr val="dk1"/>
                </a:solidFill>
                <a:latin typeface="Arial"/>
                <a:ea typeface="Arial"/>
                <a:cs typeface="Arial"/>
                <a:sym typeface="Arial"/>
              </a:rPr>
              <a:t>Adds one year</a:t>
            </a:r>
            <a:r>
              <a:rPr lang="en-US" sz="2000">
                <a:latin typeface="Arial"/>
                <a:ea typeface="Arial"/>
                <a:cs typeface="Arial"/>
                <a:sym typeface="Arial"/>
              </a:rPr>
              <a:t>’</a:t>
            </a:r>
            <a:r>
              <a:rPr lang="en-US" sz="2000" b="0" i="0" u="none" strike="noStrike" cap="none">
                <a:solidFill>
                  <a:schemeClr val="dk1"/>
                </a:solidFill>
                <a:latin typeface="Arial"/>
                <a:ea typeface="Arial"/>
                <a:cs typeface="Arial"/>
                <a:sym typeface="Arial"/>
              </a:rPr>
              <a:t>s worth of depreciation to LTD depreciation field</a:t>
            </a:r>
            <a:endParaRPr sz="2000"/>
          </a:p>
          <a:p>
            <a:pPr marL="457200" marR="0" lvl="1" indent="-237806" algn="l" rtl="0">
              <a:lnSpc>
                <a:spcPct val="115000"/>
              </a:lnSpc>
              <a:spcBef>
                <a:spcPts val="360"/>
              </a:spcBef>
              <a:spcAft>
                <a:spcPts val="0"/>
              </a:spcAft>
              <a:buClr>
                <a:schemeClr val="accent1"/>
              </a:buClr>
              <a:buSzPts val="2400"/>
              <a:buFont typeface="Arial"/>
              <a:buChar char="•"/>
            </a:pPr>
            <a:r>
              <a:rPr lang="en-US" sz="2000" b="0" i="0" u="none" strike="noStrike" cap="none">
                <a:solidFill>
                  <a:schemeClr val="dk1"/>
                </a:solidFill>
                <a:latin typeface="Arial"/>
                <a:ea typeface="Arial"/>
                <a:cs typeface="Arial"/>
                <a:sym typeface="Arial"/>
              </a:rPr>
              <a:t>Updates beginning balance fields for new FY on the item record</a:t>
            </a:r>
            <a:endParaRPr sz="2000">
              <a:latin typeface="Arial"/>
              <a:ea typeface="Arial"/>
              <a:cs typeface="Arial"/>
              <a:sym typeface="Arial"/>
            </a:endParaRPr>
          </a:p>
          <a:p>
            <a:pPr marL="457200" marR="0" lvl="1" indent="-237806" algn="l" rtl="0">
              <a:lnSpc>
                <a:spcPct val="115000"/>
              </a:lnSpc>
              <a:spcBef>
                <a:spcPts val="360"/>
              </a:spcBef>
              <a:spcAft>
                <a:spcPts val="0"/>
              </a:spcAft>
              <a:buClr>
                <a:schemeClr val="accent1"/>
              </a:buClr>
              <a:buSzPts val="2400"/>
              <a:buFont typeface="Arial"/>
              <a:buChar char="•"/>
            </a:pPr>
            <a:r>
              <a:rPr lang="en-US" sz="2000">
                <a:latin typeface="Arial"/>
                <a:ea typeface="Arial"/>
                <a:cs typeface="Arial"/>
                <a:sym typeface="Arial"/>
              </a:rPr>
              <a:t>Generates </a:t>
            </a:r>
            <a:r>
              <a:rPr lang="en-US" sz="2000" b="1">
                <a:solidFill>
                  <a:srgbClr val="417B84"/>
                </a:solidFill>
                <a:latin typeface="Arial"/>
                <a:ea typeface="Arial"/>
                <a:cs typeface="Arial"/>
                <a:sym typeface="Arial"/>
              </a:rPr>
              <a:t>Inventory FYE Bundle</a:t>
            </a:r>
            <a:endParaRPr/>
          </a:p>
          <a:p>
            <a:pPr marL="1371600" marR="0" lvl="2" indent="-381000" algn="l" rtl="0">
              <a:lnSpc>
                <a:spcPct val="115000"/>
              </a:lnSpc>
              <a:spcBef>
                <a:spcPts val="360"/>
              </a:spcBef>
              <a:spcAft>
                <a:spcPts val="0"/>
              </a:spcAft>
              <a:buClr>
                <a:schemeClr val="accent1"/>
              </a:buClr>
              <a:buSzPts val="2400"/>
              <a:buFont typeface="Arial"/>
              <a:buChar char="•"/>
            </a:pPr>
            <a:r>
              <a:rPr lang="en-US" sz="1800">
                <a:latin typeface="Arial"/>
                <a:ea typeface="Arial"/>
                <a:cs typeface="Arial"/>
                <a:sym typeface="Arial"/>
              </a:rPr>
              <a:t>Generates the necessary reports and sends them to Document Storage</a:t>
            </a:r>
            <a:endParaRPr sz="2000"/>
          </a:p>
        </p:txBody>
      </p:sp>
      <p:sp>
        <p:nvSpPr>
          <p:cNvPr id="263" name="Google Shape;263;p33"/>
          <p:cNvSpPr txBox="1">
            <a:spLocks noGrp="1"/>
          </p:cNvSpPr>
          <p:nvPr>
            <p:ph type="sldNum" sz="quarter" idx="12"/>
          </p:nvPr>
        </p:nvSpPr>
        <p:spPr>
          <a:xfrm>
            <a:off x="11260315"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34"/>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FYE Bundle</a:t>
            </a:r>
            <a:endParaRPr sz="4600">
              <a:solidFill>
                <a:srgbClr val="FFFFFF"/>
              </a:solidFill>
            </a:endParaRPr>
          </a:p>
        </p:txBody>
      </p:sp>
      <p:sp>
        <p:nvSpPr>
          <p:cNvPr id="272" name="Google Shape;272;p34"/>
          <p:cNvSpPr txBox="1">
            <a:spLocks noGrp="1"/>
          </p:cNvSpPr>
          <p:nvPr>
            <p:ph idx="1"/>
          </p:nvPr>
        </p:nvSpPr>
        <p:spPr>
          <a:xfrm>
            <a:off x="604025" y="2340875"/>
            <a:ext cx="10090800" cy="3810000"/>
          </a:xfrm>
          <a:prstGeom prst="rect">
            <a:avLst/>
          </a:prstGeom>
          <a:noFill/>
          <a:ln>
            <a:noFill/>
          </a:ln>
        </p:spPr>
        <p:txBody>
          <a:bodyPr spcFirstLastPara="1" wrap="square" lIns="91425" tIns="45700" rIns="91425" bIns="45700" anchor="t" anchorCtr="0">
            <a:noAutofit/>
          </a:bodyPr>
          <a:lstStyle/>
          <a:p>
            <a:pPr marL="914400" lvl="1" indent="-323850" algn="l" rtl="0">
              <a:lnSpc>
                <a:spcPct val="100000"/>
              </a:lnSpc>
              <a:spcBef>
                <a:spcPts val="0"/>
              </a:spcBef>
              <a:spcAft>
                <a:spcPts val="0"/>
              </a:spcAft>
              <a:buClrTx/>
              <a:buSzPts val="1500"/>
            </a:pPr>
            <a:r>
              <a:rPr lang="en-US" sz="1600" dirty="0">
                <a:latin typeface="Arial" panose="020B0604020202020204" pitchFamily="34" charset="0"/>
                <a:cs typeface="Arial" panose="020B0604020202020204" pitchFamily="34" charset="0"/>
              </a:rPr>
              <a:t>Document Storage page is not currently visible. Will be added to the System menu when Document Store is released</a:t>
            </a:r>
            <a:endParaRPr sz="1600" dirty="0">
              <a:latin typeface="Arial" panose="020B0604020202020204" pitchFamily="34" charset="0"/>
              <a:cs typeface="Arial" panose="020B0604020202020204" pitchFamily="34" charset="0"/>
            </a:endParaRPr>
          </a:p>
          <a:p>
            <a:pPr marL="1657350" lvl="0" indent="-285750" algn="l" rtl="0">
              <a:lnSpc>
                <a:spcPct val="100000"/>
              </a:lnSpc>
              <a:spcBef>
                <a:spcPts val="0"/>
              </a:spcBef>
              <a:spcAft>
                <a:spcPts val="0"/>
              </a:spcAft>
              <a:buClrTx/>
            </a:pPr>
            <a:endParaRPr sz="1600" dirty="0">
              <a:latin typeface="Arial" panose="020B0604020202020204" pitchFamily="34" charset="0"/>
              <a:cs typeface="Arial" panose="020B0604020202020204" pitchFamily="34" charset="0"/>
            </a:endParaRPr>
          </a:p>
          <a:p>
            <a:pPr marL="914400" lvl="1" indent="-323850" algn="l" rtl="0">
              <a:lnSpc>
                <a:spcPct val="100000"/>
              </a:lnSpc>
              <a:spcBef>
                <a:spcPts val="0"/>
              </a:spcBef>
              <a:spcAft>
                <a:spcPts val="0"/>
              </a:spcAft>
              <a:buClrTx/>
              <a:buSzPts val="1500"/>
            </a:pPr>
            <a:r>
              <a:rPr lang="en-US" sz="1600" dirty="0">
                <a:latin typeface="Arial" panose="020B0604020202020204" pitchFamily="34" charset="0"/>
                <a:cs typeface="Arial" panose="020B0604020202020204" pitchFamily="34" charset="0"/>
              </a:rPr>
              <a:t>Will be visible to users with INV_STANDARD or higher level access</a:t>
            </a:r>
            <a:endParaRPr sz="1600" dirty="0">
              <a:latin typeface="Arial" panose="020B0604020202020204" pitchFamily="34" charset="0"/>
              <a:cs typeface="Arial" panose="020B0604020202020204" pitchFamily="34" charset="0"/>
            </a:endParaRPr>
          </a:p>
          <a:p>
            <a:pPr marL="1200150" lvl="0" indent="-285750" algn="l" rtl="0">
              <a:lnSpc>
                <a:spcPct val="100000"/>
              </a:lnSpc>
              <a:spcBef>
                <a:spcPts val="0"/>
              </a:spcBef>
              <a:spcAft>
                <a:spcPts val="0"/>
              </a:spcAft>
              <a:buClrTx/>
            </a:pPr>
            <a:endParaRPr sz="1600" dirty="0">
              <a:latin typeface="Arial" panose="020B0604020202020204" pitchFamily="34" charset="0"/>
              <a:cs typeface="Arial" panose="020B0604020202020204" pitchFamily="34" charset="0"/>
            </a:endParaRPr>
          </a:p>
          <a:p>
            <a:pPr marL="914400" lvl="1" indent="-323850" algn="l" rtl="0">
              <a:lnSpc>
                <a:spcPct val="100000"/>
              </a:lnSpc>
              <a:spcBef>
                <a:spcPts val="0"/>
              </a:spcBef>
              <a:spcAft>
                <a:spcPts val="0"/>
              </a:spcAft>
              <a:buClrTx/>
              <a:buSzPts val="1500"/>
            </a:pPr>
            <a:r>
              <a:rPr lang="en-US" sz="1600" dirty="0">
                <a:latin typeface="Arial" panose="020B0604020202020204" pitchFamily="34" charset="0"/>
                <a:cs typeface="Arial" panose="020B0604020202020204" pitchFamily="34" charset="0"/>
              </a:rPr>
              <a:t>FYE Bundle zip file will no longer be emailed. Document Storage is anticipated to be released June 2025. If the fiscal year is closed prior to Document Store being available, a FYE bundle will be generated and sent to the email in Core &gt; Configuration.</a:t>
            </a:r>
            <a:endParaRPr sz="1600" dirty="0">
              <a:latin typeface="Arial" panose="020B0604020202020204" pitchFamily="34" charset="0"/>
              <a:cs typeface="Arial" panose="020B0604020202020204" pitchFamily="34" charset="0"/>
            </a:endParaRPr>
          </a:p>
          <a:p>
            <a:pPr marL="1257300" lvl="0" indent="-342900" algn="l" rtl="0">
              <a:lnSpc>
                <a:spcPct val="100000"/>
              </a:lnSpc>
              <a:spcBef>
                <a:spcPts val="0"/>
              </a:spcBef>
              <a:spcAft>
                <a:spcPts val="0"/>
              </a:spcAft>
              <a:buClrTx/>
            </a:pPr>
            <a:endParaRPr sz="2300" dirty="0">
              <a:latin typeface="Arial" panose="020B0604020202020204" pitchFamily="34" charset="0"/>
              <a:cs typeface="Arial" panose="020B0604020202020204" pitchFamily="34" charset="0"/>
            </a:endParaRPr>
          </a:p>
          <a:p>
            <a:pPr marL="920750" lvl="1" indent="-342900" algn="l" rtl="0">
              <a:lnSpc>
                <a:spcPct val="100000"/>
              </a:lnSpc>
              <a:spcBef>
                <a:spcPts val="0"/>
              </a:spcBef>
              <a:spcAft>
                <a:spcPts val="0"/>
              </a:spcAft>
              <a:buClrTx/>
              <a:buSzPts val="1700"/>
            </a:pPr>
            <a:r>
              <a:rPr lang="en-US" sz="2300" dirty="0">
                <a:latin typeface="Arial" panose="020B0604020202020204" pitchFamily="34" charset="0"/>
                <a:cs typeface="Arial" panose="020B0604020202020204" pitchFamily="34" charset="0"/>
              </a:rPr>
              <a:t>Initial implementation will not include option to import previous FY reports but is planned for a future update</a:t>
            </a:r>
            <a:endParaRPr sz="23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dirty="0"/>
          </a:p>
        </p:txBody>
      </p:sp>
      <p:sp>
        <p:nvSpPr>
          <p:cNvPr id="271" name="Google Shape;271;p34"/>
          <p:cNvSpPr txBox="1">
            <a:spLocks noGrp="1"/>
          </p:cNvSpPr>
          <p:nvPr>
            <p:ph type="sldNum" sz="quarter" idx="12"/>
          </p:nvPr>
        </p:nvSpPr>
        <p:spPr>
          <a:xfrm>
            <a:off x="11260315"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35"/>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Year-End Closing Procedure</a:t>
            </a:r>
            <a:endParaRPr sz="4600">
              <a:solidFill>
                <a:srgbClr val="FFFFFF"/>
              </a:solidFill>
            </a:endParaRPr>
          </a:p>
        </p:txBody>
      </p:sp>
      <p:sp>
        <p:nvSpPr>
          <p:cNvPr id="280" name="Google Shape;280;p35"/>
          <p:cNvSpPr txBox="1">
            <a:spLocks noGrp="1"/>
          </p:cNvSpPr>
          <p:nvPr>
            <p:ph idx="1"/>
          </p:nvPr>
        </p:nvSpPr>
        <p:spPr>
          <a:xfrm>
            <a:off x="857000" y="2193126"/>
            <a:ext cx="10515600" cy="4163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400"/>
              </a:spcBef>
              <a:spcAft>
                <a:spcPts val="0"/>
              </a:spcAft>
              <a:buClrTx/>
              <a:buSzPts val="2400"/>
            </a:pPr>
            <a:r>
              <a:rPr lang="en-US" sz="1800" dirty="0">
                <a:latin typeface="Arial"/>
                <a:ea typeface="Arial"/>
                <a:cs typeface="Arial"/>
                <a:sym typeface="Arial"/>
              </a:rPr>
              <a:t>In Core&gt;Fiscal Years, create FY2026, open the year and make it current to start processing inventory for the new year</a:t>
            </a:r>
            <a:endParaRPr sz="1800" dirty="0">
              <a:latin typeface="Arial"/>
              <a:ea typeface="Arial"/>
              <a:cs typeface="Arial"/>
              <a:sym typeface="Arial"/>
            </a:endParaRPr>
          </a:p>
          <a:p>
            <a:pPr marL="457200" lvl="0" indent="-381000" algn="l" rtl="0">
              <a:lnSpc>
                <a:spcPct val="115000"/>
              </a:lnSpc>
              <a:spcBef>
                <a:spcPts val="400"/>
              </a:spcBef>
              <a:spcAft>
                <a:spcPts val="0"/>
              </a:spcAft>
              <a:buClrTx/>
              <a:buSzPts val="2400"/>
            </a:pPr>
            <a:r>
              <a:rPr lang="en-US" sz="1800" i="0" u="none" strike="noStrike" cap="none" dirty="0">
                <a:solidFill>
                  <a:schemeClr val="dk1"/>
                </a:solidFill>
                <a:latin typeface="Arial"/>
                <a:ea typeface="Arial"/>
                <a:cs typeface="Arial"/>
                <a:sym typeface="Arial"/>
              </a:rPr>
              <a:t>If GAAP flag is not </a:t>
            </a:r>
            <a:r>
              <a:rPr lang="en-US" sz="1800" dirty="0">
                <a:latin typeface="Arial"/>
                <a:ea typeface="Arial"/>
                <a:cs typeface="Arial"/>
                <a:sym typeface="Arial"/>
              </a:rPr>
              <a:t>enabled and the district would like to start on GAAP for the next fiscal year, </a:t>
            </a:r>
            <a:r>
              <a:rPr lang="en-US" sz="1800" i="0" u="none" strike="noStrike" cap="none" dirty="0">
                <a:solidFill>
                  <a:schemeClr val="dk1"/>
                </a:solidFill>
                <a:latin typeface="Arial"/>
                <a:ea typeface="Arial"/>
                <a:cs typeface="Arial"/>
                <a:sym typeface="Arial"/>
              </a:rPr>
              <a:t> please contact ACCESS</a:t>
            </a:r>
            <a:r>
              <a:rPr lang="en-US" sz="1800" dirty="0">
                <a:latin typeface="Arial"/>
                <a:ea typeface="Arial"/>
                <a:cs typeface="Arial"/>
                <a:sym typeface="Arial"/>
              </a:rPr>
              <a:t> </a:t>
            </a:r>
            <a:endParaRPr sz="1800" dirty="0">
              <a:solidFill>
                <a:srgbClr val="FF7C80"/>
              </a:solidFill>
              <a:latin typeface="Arial"/>
              <a:ea typeface="Arial"/>
              <a:cs typeface="Arial"/>
              <a:sym typeface="Arial"/>
            </a:endParaRPr>
          </a:p>
          <a:p>
            <a:pPr marL="914400" marR="0" lvl="1" indent="-355600" algn="l" rtl="0">
              <a:lnSpc>
                <a:spcPct val="115000"/>
              </a:lnSpc>
              <a:spcBef>
                <a:spcPts val="0"/>
              </a:spcBef>
              <a:spcAft>
                <a:spcPts val="0"/>
              </a:spcAft>
              <a:buClrTx/>
              <a:buSzPts val="2000"/>
            </a:pPr>
            <a:r>
              <a:rPr lang="en-US" i="0" u="none" dirty="0">
                <a:solidFill>
                  <a:schemeClr val="dk1"/>
                </a:solidFill>
                <a:latin typeface="Arial"/>
                <a:ea typeface="Arial"/>
                <a:cs typeface="Arial"/>
                <a:sym typeface="Arial"/>
              </a:rPr>
              <a:t>Once </a:t>
            </a:r>
            <a:r>
              <a:rPr lang="en-US" dirty="0">
                <a:latin typeface="Arial"/>
                <a:ea typeface="Arial"/>
                <a:cs typeface="Arial"/>
                <a:sym typeface="Arial"/>
              </a:rPr>
              <a:t>enabled</a:t>
            </a:r>
            <a:r>
              <a:rPr lang="en-US" i="0" u="none" dirty="0">
                <a:solidFill>
                  <a:schemeClr val="dk1"/>
                </a:solidFill>
                <a:latin typeface="Arial"/>
                <a:ea typeface="Arial"/>
                <a:cs typeface="Arial"/>
                <a:sym typeface="Arial"/>
              </a:rPr>
              <a:t>, </a:t>
            </a:r>
            <a:r>
              <a:rPr lang="en-US" dirty="0">
                <a:latin typeface="Arial"/>
                <a:ea typeface="Arial"/>
                <a:cs typeface="Arial"/>
                <a:sym typeface="Arial"/>
              </a:rPr>
              <a:t>district </a:t>
            </a:r>
            <a:r>
              <a:rPr lang="en-US" i="0" u="none" dirty="0">
                <a:solidFill>
                  <a:schemeClr val="dk1"/>
                </a:solidFill>
                <a:latin typeface="Arial"/>
                <a:ea typeface="Arial"/>
                <a:cs typeface="Arial"/>
                <a:sym typeface="Arial"/>
              </a:rPr>
              <a:t>may then start entering inventory for the new fiscal year</a:t>
            </a:r>
            <a:endParaRPr dirty="0">
              <a:latin typeface="Arial"/>
              <a:ea typeface="Arial"/>
              <a:cs typeface="Arial"/>
              <a:sym typeface="Arial"/>
            </a:endParaRPr>
          </a:p>
          <a:p>
            <a:pPr marR="0" lvl="0" algn="l" rtl="0">
              <a:lnSpc>
                <a:spcPct val="115000"/>
              </a:lnSpc>
              <a:spcBef>
                <a:spcPts val="320"/>
              </a:spcBef>
              <a:spcAft>
                <a:spcPts val="0"/>
              </a:spcAft>
              <a:buClrTx/>
              <a:buSzPts val="1360"/>
            </a:pPr>
            <a:r>
              <a:rPr lang="en-US" sz="1800" i="0" u="none" dirty="0">
                <a:solidFill>
                  <a:schemeClr val="dk1"/>
                </a:solidFill>
                <a:latin typeface="Arial"/>
                <a:ea typeface="Arial"/>
                <a:cs typeface="Arial"/>
                <a:sym typeface="Arial"/>
              </a:rPr>
              <a:t>	</a:t>
            </a:r>
            <a:endParaRPr sz="1800" dirty="0">
              <a:latin typeface="Arial"/>
              <a:ea typeface="Arial"/>
              <a:cs typeface="Arial"/>
              <a:sym typeface="Arial"/>
            </a:endParaRPr>
          </a:p>
        </p:txBody>
      </p:sp>
      <p:sp>
        <p:nvSpPr>
          <p:cNvPr id="279" name="Google Shape;279;p35"/>
          <p:cNvSpPr txBox="1">
            <a:spLocks noGrp="1"/>
          </p:cNvSpPr>
          <p:nvPr>
            <p:ph type="sldNum" sz="quarter" idx="12"/>
          </p:nvPr>
        </p:nvSpPr>
        <p:spPr>
          <a:xfrm>
            <a:off x="11243537" y="8459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Questions?</a:t>
            </a:r>
            <a:endParaRPr sz="4600">
              <a:solidFill>
                <a:srgbClr val="FFFFFF"/>
              </a:solidFill>
            </a:endParaRPr>
          </a:p>
        </p:txBody>
      </p:sp>
      <p:sp>
        <p:nvSpPr>
          <p:cNvPr id="287" name="Google Shape;287;p36"/>
          <p:cNvSpPr txBox="1">
            <a:spLocks noGrp="1"/>
          </p:cNvSpPr>
          <p:nvPr>
            <p:ph type="sldNum" sz="quarter" idx="12"/>
          </p:nvPr>
        </p:nvSpPr>
        <p:spPr>
          <a:xfrm>
            <a:off x="11142869" y="43920"/>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dirty="0"/>
          </a:p>
        </p:txBody>
      </p:sp>
      <p:sp>
        <p:nvSpPr>
          <p:cNvPr id="5" name="Content Placeholder 4">
            <a:extLst>
              <a:ext uri="{FF2B5EF4-FFF2-40B4-BE49-F238E27FC236}">
                <a16:creationId xmlns:a16="http://schemas.microsoft.com/office/drawing/2014/main" id="{A2DE3167-9452-41F7-A4BA-F7AAAE3CAF8A}"/>
              </a:ext>
            </a:extLst>
          </p:cNvPr>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6"/>
          <p:cNvSpPr/>
          <p:nvPr/>
        </p:nvSpPr>
        <p:spPr>
          <a:xfrm>
            <a:off x="838200" y="424074"/>
            <a:ext cx="10515600" cy="1407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6"/>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Pre-Closing Procedures</a:t>
            </a:r>
            <a:endParaRPr sz="4600">
              <a:solidFill>
                <a:srgbClr val="FFFFFF"/>
              </a:solidFill>
            </a:endParaRPr>
          </a:p>
        </p:txBody>
      </p:sp>
      <p:sp>
        <p:nvSpPr>
          <p:cNvPr id="111" name="Google Shape;111;p16"/>
          <p:cNvSpPr txBox="1">
            <a:spLocks noGrp="1"/>
          </p:cNvSpPr>
          <p:nvPr>
            <p:ph idx="1"/>
          </p:nvPr>
        </p:nvSpPr>
        <p:spPr>
          <a:xfrm>
            <a:off x="838200" y="2014050"/>
            <a:ext cx="10329600" cy="1147800"/>
          </a:xfrm>
          <a:prstGeom prst="rect">
            <a:avLst/>
          </a:prstGeom>
          <a:noFill/>
          <a:ln>
            <a:noFill/>
          </a:ln>
        </p:spPr>
        <p:txBody>
          <a:bodyPr spcFirstLastPara="1" wrap="square" lIns="91425" tIns="45700" rIns="91425" bIns="45700" anchor="t" anchorCtr="0">
            <a:noAutofit/>
          </a:bodyPr>
          <a:lstStyle/>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Ensure items that meet or exceed the entity's capitalization threshold are marked as 'capitalized'.  On the Items grid, add the 'capitalized' column and filter using their capitalization threshold.  If there are items that meet the threshold criteria but are marked false under capitalized, these items need to be looked into further as to why they are not capitalized.</a:t>
            </a:r>
            <a:endParaRPr lang="en-US" sz="1600" b="0" i="0" u="none" strike="noStrike" dirty="0">
              <a:solidFill>
                <a:srgbClr val="4A66AC"/>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For example: the entity has a dollar threshold of $5000 and a life expectancy of 1 year.</a:t>
            </a:r>
          </a:p>
          <a:p>
            <a:pPr marL="457200" marR="0" lvl="0" indent="0" algn="l" rtl="0">
              <a:lnSpc>
                <a:spcPct val="125000"/>
              </a:lnSpc>
              <a:spcBef>
                <a:spcPts val="0"/>
              </a:spcBef>
              <a:spcAft>
                <a:spcPts val="0"/>
              </a:spcAft>
              <a:buSzPts val="1800"/>
              <a:buNone/>
            </a:pPr>
            <a:endParaRPr dirty="0"/>
          </a:p>
        </p:txBody>
      </p:sp>
      <p:sp>
        <p:nvSpPr>
          <p:cNvPr id="110" name="Google Shape;110;p16"/>
          <p:cNvSpPr txBox="1">
            <a:spLocks noGrp="1"/>
          </p:cNvSpPr>
          <p:nvPr>
            <p:ph type="sldNum" sz="quarter" idx="12"/>
          </p:nvPr>
        </p:nvSpPr>
        <p:spPr>
          <a:xfrm>
            <a:off x="11167800" y="172285"/>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3</a:t>
            </a:fld>
            <a:endParaRPr lang="en-US" dirty="0"/>
          </a:p>
        </p:txBody>
      </p:sp>
      <p:pic>
        <p:nvPicPr>
          <p:cNvPr id="112" name="Google Shape;112;p16"/>
          <p:cNvPicPr preferRelativeResize="0"/>
          <p:nvPr/>
        </p:nvPicPr>
        <p:blipFill rotWithShape="1">
          <a:blip r:embed="rId3">
            <a:alphaModFix/>
          </a:blip>
          <a:srcRect/>
          <a:stretch/>
        </p:blipFill>
        <p:spPr>
          <a:xfrm>
            <a:off x="1542579" y="3810179"/>
            <a:ext cx="8375497" cy="1845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7"/>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Item Organization</a:t>
            </a:r>
            <a:endParaRPr sz="4600">
              <a:solidFill>
                <a:srgbClr val="FFFFFF"/>
              </a:solidFill>
            </a:endParaRPr>
          </a:p>
        </p:txBody>
      </p:sp>
      <p:sp>
        <p:nvSpPr>
          <p:cNvPr id="120" name="Google Shape;120;p17"/>
          <p:cNvSpPr txBox="1">
            <a:spLocks noGrp="1"/>
          </p:cNvSpPr>
          <p:nvPr>
            <p:ph idx="1"/>
          </p:nvPr>
        </p:nvSpPr>
        <p:spPr>
          <a:xfrm>
            <a:off x="838200" y="2316748"/>
            <a:ext cx="10515600" cy="38007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95000"/>
              </a:lnSpc>
              <a:spcBef>
                <a:spcPts val="0"/>
              </a:spcBef>
              <a:spcAft>
                <a:spcPts val="0"/>
              </a:spcAft>
              <a:buClr>
                <a:schemeClr val="accent1"/>
              </a:buClr>
              <a:buSzPts val="2000"/>
              <a:buFont typeface="Arial"/>
              <a:buChar char="•"/>
            </a:pPr>
            <a:r>
              <a:rPr lang="en-US" sz="2000" b="1">
                <a:latin typeface="Arial"/>
                <a:ea typeface="Arial"/>
                <a:cs typeface="Arial"/>
                <a:sym typeface="Arial"/>
              </a:rPr>
              <a:t>Item Groups</a:t>
            </a:r>
            <a:endParaRPr sz="2000" b="1">
              <a:latin typeface="Arial"/>
              <a:ea typeface="Arial"/>
              <a:cs typeface="Arial"/>
              <a:sym typeface="Arial"/>
            </a:endParaRPr>
          </a:p>
          <a:p>
            <a:pPr marL="914400" marR="0" lvl="1" indent="-355600" algn="l" rtl="0">
              <a:lnSpc>
                <a:spcPct val="95000"/>
              </a:lnSpc>
              <a:spcBef>
                <a:spcPts val="0"/>
              </a:spcBef>
              <a:spcAft>
                <a:spcPts val="0"/>
              </a:spcAft>
              <a:buSzPts val="2000"/>
              <a:buChar char="•"/>
            </a:pPr>
            <a:r>
              <a:rPr lang="en-US" sz="2000">
                <a:latin typeface="Arial"/>
                <a:ea typeface="Arial"/>
                <a:cs typeface="Arial"/>
                <a:sym typeface="Arial"/>
              </a:rPr>
              <a:t>Each item is designated a Fund, Function, and Asset Class</a:t>
            </a:r>
            <a:br>
              <a:rPr lang="en-US" sz="2000">
                <a:latin typeface="Arial"/>
                <a:ea typeface="Arial"/>
                <a:cs typeface="Arial"/>
                <a:sym typeface="Arial"/>
              </a:rPr>
            </a:br>
            <a:endParaRPr sz="2000">
              <a:latin typeface="Arial"/>
              <a:ea typeface="Arial"/>
              <a:cs typeface="Arial"/>
              <a:sym typeface="Arial"/>
            </a:endParaRPr>
          </a:p>
          <a:p>
            <a:pPr marL="914400" marR="0" lvl="0" indent="0" algn="l" rtl="0">
              <a:lnSpc>
                <a:spcPct val="95000"/>
              </a:lnSpc>
              <a:spcBef>
                <a:spcPts val="0"/>
              </a:spcBef>
              <a:spcAft>
                <a:spcPts val="0"/>
              </a:spcAft>
              <a:buSzPts val="770"/>
              <a:buNone/>
            </a:pPr>
            <a:endParaRPr sz="2000">
              <a:latin typeface="Arial"/>
              <a:ea typeface="Arial"/>
              <a:cs typeface="Arial"/>
              <a:sym typeface="Arial"/>
            </a:endParaRPr>
          </a:p>
          <a:p>
            <a:pPr marL="914400" marR="0" lvl="0" indent="0" algn="l" rtl="0">
              <a:lnSpc>
                <a:spcPct val="95000"/>
              </a:lnSpc>
              <a:spcBef>
                <a:spcPts val="0"/>
              </a:spcBef>
              <a:spcAft>
                <a:spcPts val="0"/>
              </a:spcAft>
              <a:buSzPts val="770"/>
              <a:buNone/>
            </a:pPr>
            <a:endParaRPr sz="2000">
              <a:latin typeface="Arial"/>
              <a:ea typeface="Arial"/>
              <a:cs typeface="Arial"/>
              <a:sym typeface="Arial"/>
            </a:endParaRPr>
          </a:p>
          <a:p>
            <a:pPr marL="914400" marR="0" lvl="0" indent="0" algn="l" rtl="0">
              <a:lnSpc>
                <a:spcPct val="95000"/>
              </a:lnSpc>
              <a:spcBef>
                <a:spcPts val="0"/>
              </a:spcBef>
              <a:spcAft>
                <a:spcPts val="0"/>
              </a:spcAft>
              <a:buSzPts val="770"/>
              <a:buNone/>
            </a:pPr>
            <a:endParaRPr sz="2000">
              <a:latin typeface="Arial"/>
              <a:ea typeface="Arial"/>
              <a:cs typeface="Arial"/>
              <a:sym typeface="Arial"/>
            </a:endParaRPr>
          </a:p>
          <a:p>
            <a:pPr marL="914400" marR="0" lvl="0" indent="0" algn="l" rtl="0">
              <a:lnSpc>
                <a:spcPct val="95000"/>
              </a:lnSpc>
              <a:spcBef>
                <a:spcPts val="0"/>
              </a:spcBef>
              <a:spcAft>
                <a:spcPts val="0"/>
              </a:spcAft>
              <a:buSzPts val="770"/>
              <a:buNone/>
            </a:pPr>
            <a:endParaRPr sz="2000">
              <a:latin typeface="Arial"/>
              <a:ea typeface="Arial"/>
              <a:cs typeface="Arial"/>
              <a:sym typeface="Arial"/>
            </a:endParaRPr>
          </a:p>
          <a:p>
            <a:pPr marL="914400" marR="0" lvl="1" indent="-355600" algn="l" rtl="0">
              <a:lnSpc>
                <a:spcPct val="95000"/>
              </a:lnSpc>
              <a:spcBef>
                <a:spcPts val="0"/>
              </a:spcBef>
              <a:spcAft>
                <a:spcPts val="0"/>
              </a:spcAft>
              <a:buSzPts val="2000"/>
              <a:buChar char="•"/>
            </a:pPr>
            <a:r>
              <a:rPr lang="en-US" sz="2000">
                <a:latin typeface="Arial"/>
                <a:ea typeface="Arial"/>
                <a:cs typeface="Arial"/>
                <a:sym typeface="Arial"/>
              </a:rPr>
              <a:t>These groupings are used to sort and group items on reports in the software</a:t>
            </a:r>
            <a:endParaRPr sz="2000">
              <a:latin typeface="Arial"/>
              <a:ea typeface="Arial"/>
              <a:cs typeface="Arial"/>
              <a:sym typeface="Arial"/>
            </a:endParaRPr>
          </a:p>
          <a:p>
            <a:pPr marL="914400" marR="0" lvl="0" indent="0" algn="l" rtl="0">
              <a:lnSpc>
                <a:spcPct val="95000"/>
              </a:lnSpc>
              <a:spcBef>
                <a:spcPts val="0"/>
              </a:spcBef>
              <a:spcAft>
                <a:spcPts val="0"/>
              </a:spcAft>
              <a:buSzPts val="770"/>
              <a:buNone/>
            </a:pPr>
            <a:endParaRPr sz="2000">
              <a:latin typeface="Arial"/>
              <a:ea typeface="Arial"/>
              <a:cs typeface="Arial"/>
              <a:sym typeface="Arial"/>
            </a:endParaRPr>
          </a:p>
          <a:p>
            <a:pPr marL="1371600" marR="0" lvl="2" indent="-355600" algn="l" rtl="0">
              <a:lnSpc>
                <a:spcPct val="95000"/>
              </a:lnSpc>
              <a:spcBef>
                <a:spcPts val="0"/>
              </a:spcBef>
              <a:spcAft>
                <a:spcPts val="0"/>
              </a:spcAft>
              <a:buSzPts val="2000"/>
              <a:buChar char="•"/>
            </a:pPr>
            <a:r>
              <a:rPr lang="en-US">
                <a:latin typeface="Arial"/>
                <a:ea typeface="Arial"/>
                <a:cs typeface="Arial"/>
                <a:sym typeface="Arial"/>
              </a:rPr>
              <a:t>Fund </a:t>
            </a:r>
            <a:endParaRPr>
              <a:latin typeface="Arial"/>
              <a:ea typeface="Arial"/>
              <a:cs typeface="Arial"/>
              <a:sym typeface="Arial"/>
            </a:endParaRPr>
          </a:p>
          <a:p>
            <a:pPr marL="1371600" marR="0" lvl="2" indent="-355600" algn="l" rtl="0">
              <a:lnSpc>
                <a:spcPct val="95000"/>
              </a:lnSpc>
              <a:spcBef>
                <a:spcPts val="0"/>
              </a:spcBef>
              <a:spcAft>
                <a:spcPts val="0"/>
              </a:spcAft>
              <a:buSzPts val="2000"/>
              <a:buChar char="•"/>
            </a:pPr>
            <a:r>
              <a:rPr lang="en-US">
                <a:latin typeface="Arial"/>
                <a:ea typeface="Arial"/>
                <a:cs typeface="Arial"/>
                <a:sym typeface="Arial"/>
              </a:rPr>
              <a:t>Function</a:t>
            </a:r>
            <a:endParaRPr>
              <a:latin typeface="Arial"/>
              <a:ea typeface="Arial"/>
              <a:cs typeface="Arial"/>
              <a:sym typeface="Arial"/>
            </a:endParaRPr>
          </a:p>
          <a:p>
            <a:pPr marL="1371600" marR="0" lvl="2" indent="-355600" algn="l" rtl="0">
              <a:lnSpc>
                <a:spcPct val="95000"/>
              </a:lnSpc>
              <a:spcBef>
                <a:spcPts val="0"/>
              </a:spcBef>
              <a:spcAft>
                <a:spcPts val="0"/>
              </a:spcAft>
              <a:buSzPts val="2000"/>
              <a:buChar char="•"/>
            </a:pPr>
            <a:r>
              <a:rPr lang="en-US">
                <a:latin typeface="Arial"/>
                <a:ea typeface="Arial"/>
                <a:cs typeface="Arial"/>
                <a:sym typeface="Arial"/>
              </a:rPr>
              <a:t>Asset Class</a:t>
            </a:r>
            <a:endParaRPr/>
          </a:p>
        </p:txBody>
      </p:sp>
      <p:sp>
        <p:nvSpPr>
          <p:cNvPr id="119" name="Google Shape;119;p17"/>
          <p:cNvSpPr txBox="1">
            <a:spLocks noGrp="1"/>
          </p:cNvSpPr>
          <p:nvPr>
            <p:ph type="sldNum" sz="quarter" idx="12"/>
          </p:nvPr>
        </p:nvSpPr>
        <p:spPr>
          <a:xfrm>
            <a:off x="11168036" y="97577"/>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4</a:t>
            </a:fld>
            <a:endParaRPr lang="en-US" dirty="0"/>
          </a:p>
        </p:txBody>
      </p:sp>
      <p:pic>
        <p:nvPicPr>
          <p:cNvPr id="121" name="Google Shape;121;p17"/>
          <p:cNvPicPr preferRelativeResize="0"/>
          <p:nvPr/>
        </p:nvPicPr>
        <p:blipFill>
          <a:blip r:embed="rId3">
            <a:alphaModFix/>
          </a:blip>
          <a:stretch>
            <a:fillRect/>
          </a:stretch>
        </p:blipFill>
        <p:spPr>
          <a:xfrm>
            <a:off x="1643063" y="3117713"/>
            <a:ext cx="8905875" cy="8477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8"/>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18"/>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Item Organization</a:t>
            </a:r>
            <a:endParaRPr sz="4600">
              <a:solidFill>
                <a:srgbClr val="FFFFFF"/>
              </a:solidFill>
            </a:endParaRPr>
          </a:p>
        </p:txBody>
      </p:sp>
      <p:sp>
        <p:nvSpPr>
          <p:cNvPr id="129" name="Google Shape;129;p18"/>
          <p:cNvSpPr txBox="1">
            <a:spLocks noGrp="1"/>
          </p:cNvSpPr>
          <p:nvPr>
            <p:ph idx="1"/>
          </p:nvPr>
        </p:nvSpPr>
        <p:spPr>
          <a:xfrm>
            <a:off x="838200" y="2316748"/>
            <a:ext cx="10515600" cy="38007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15000"/>
              </a:lnSpc>
              <a:spcBef>
                <a:spcPts val="0"/>
              </a:spcBef>
              <a:spcAft>
                <a:spcPts val="0"/>
              </a:spcAft>
              <a:buClr>
                <a:schemeClr val="accent1"/>
              </a:buClr>
              <a:buSzPts val="2000"/>
              <a:buFont typeface="Arial"/>
              <a:buChar char="•"/>
            </a:pPr>
            <a:r>
              <a:rPr lang="en-US" sz="1800" b="1" dirty="0">
                <a:latin typeface="Arial"/>
                <a:ea typeface="Arial"/>
                <a:cs typeface="Arial"/>
                <a:sym typeface="Arial"/>
              </a:rPr>
              <a:t>Core Menu</a:t>
            </a:r>
            <a:endParaRPr sz="1800" b="1" dirty="0">
              <a:latin typeface="Arial"/>
              <a:ea typeface="Arial"/>
              <a:cs typeface="Arial"/>
              <a:sym typeface="Arial"/>
            </a:endParaRPr>
          </a:p>
          <a:p>
            <a:pPr marL="914400" marR="0" lvl="1" indent="-355600" algn="l" rtl="0">
              <a:lnSpc>
                <a:spcPct val="115000"/>
              </a:lnSpc>
              <a:spcBef>
                <a:spcPts val="0"/>
              </a:spcBef>
              <a:spcAft>
                <a:spcPts val="0"/>
              </a:spcAft>
              <a:buSzPts val="2000"/>
              <a:buChar char="•"/>
            </a:pPr>
            <a:r>
              <a:rPr lang="en-US" dirty="0">
                <a:latin typeface="Arial"/>
                <a:ea typeface="Arial"/>
                <a:cs typeface="Arial"/>
                <a:sym typeface="Arial"/>
              </a:rPr>
              <a:t>The different options for each of these groups is defined in the Core menu. These are configured by the district so the setup and details will vary</a:t>
            </a:r>
            <a:br>
              <a:rPr lang="en-US" dirty="0">
                <a:latin typeface="Arial"/>
                <a:ea typeface="Arial"/>
                <a:cs typeface="Arial"/>
                <a:sym typeface="Arial"/>
              </a:rPr>
            </a:br>
            <a:endParaRPr dirty="0">
              <a:latin typeface="Arial"/>
              <a:ea typeface="Arial"/>
              <a:cs typeface="Arial"/>
              <a:sym typeface="Arial"/>
            </a:endParaRPr>
          </a:p>
          <a:p>
            <a:pPr marL="914400" marR="0" lvl="0" indent="0" algn="l" rtl="0">
              <a:lnSpc>
                <a:spcPct val="115000"/>
              </a:lnSpc>
              <a:spcBef>
                <a:spcPts val="0"/>
              </a:spcBef>
              <a:spcAft>
                <a:spcPts val="0"/>
              </a:spcAft>
              <a:buNone/>
            </a:pPr>
            <a:endParaRPr sz="2000" dirty="0">
              <a:latin typeface="Arial"/>
              <a:ea typeface="Arial"/>
              <a:cs typeface="Arial"/>
              <a:sym typeface="Arial"/>
            </a:endParaRPr>
          </a:p>
          <a:p>
            <a:pPr marL="914400" marR="0" lvl="0" indent="0" algn="l" rtl="0">
              <a:lnSpc>
                <a:spcPct val="115000"/>
              </a:lnSpc>
              <a:spcBef>
                <a:spcPts val="0"/>
              </a:spcBef>
              <a:spcAft>
                <a:spcPts val="0"/>
              </a:spcAft>
              <a:buNone/>
            </a:pPr>
            <a:endParaRPr sz="2000" dirty="0">
              <a:latin typeface="Arial"/>
              <a:ea typeface="Arial"/>
              <a:cs typeface="Arial"/>
              <a:sym typeface="Arial"/>
            </a:endParaRPr>
          </a:p>
          <a:p>
            <a:pPr marL="0" marR="0" lvl="0" indent="0" algn="l" rtl="0">
              <a:lnSpc>
                <a:spcPct val="115000"/>
              </a:lnSpc>
              <a:spcBef>
                <a:spcPts val="0"/>
              </a:spcBef>
              <a:spcAft>
                <a:spcPts val="0"/>
              </a:spcAft>
              <a:buNone/>
            </a:pPr>
            <a:endParaRPr sz="2000" b="1" dirty="0">
              <a:latin typeface="Arial"/>
              <a:ea typeface="Arial"/>
              <a:cs typeface="Arial"/>
              <a:sym typeface="Arial"/>
            </a:endParaRPr>
          </a:p>
          <a:p>
            <a:pPr marL="0" marR="0" lvl="0" indent="0" algn="l" rtl="0">
              <a:lnSpc>
                <a:spcPct val="115000"/>
              </a:lnSpc>
              <a:spcBef>
                <a:spcPts val="0"/>
              </a:spcBef>
              <a:spcAft>
                <a:spcPts val="0"/>
              </a:spcAft>
              <a:buNone/>
            </a:pPr>
            <a:endParaRPr sz="2000" b="1" dirty="0">
              <a:latin typeface="Arial"/>
              <a:ea typeface="Arial"/>
              <a:cs typeface="Arial"/>
              <a:sym typeface="Arial"/>
            </a:endParaRPr>
          </a:p>
          <a:p>
            <a:pPr marL="0" marR="0" lvl="0" indent="0" algn="l" rtl="0">
              <a:lnSpc>
                <a:spcPct val="115000"/>
              </a:lnSpc>
              <a:spcBef>
                <a:spcPts val="0"/>
              </a:spcBef>
              <a:spcAft>
                <a:spcPts val="0"/>
              </a:spcAft>
              <a:buNone/>
            </a:pPr>
            <a:endParaRPr sz="2000" b="1" dirty="0">
              <a:latin typeface="Arial"/>
              <a:ea typeface="Arial"/>
              <a:cs typeface="Arial"/>
              <a:sym typeface="Arial"/>
            </a:endParaRPr>
          </a:p>
          <a:p>
            <a:pPr marL="457200" marR="0" lvl="0" indent="0" algn="l" rtl="0">
              <a:lnSpc>
                <a:spcPct val="100000"/>
              </a:lnSpc>
              <a:spcBef>
                <a:spcPts val="400"/>
              </a:spcBef>
              <a:spcAft>
                <a:spcPts val="0"/>
              </a:spcAft>
              <a:buSzPts val="1800"/>
              <a:buNone/>
            </a:pPr>
            <a:endParaRPr sz="1800" dirty="0"/>
          </a:p>
        </p:txBody>
      </p:sp>
      <p:sp>
        <p:nvSpPr>
          <p:cNvPr id="128" name="Google Shape;128;p18"/>
          <p:cNvSpPr txBox="1">
            <a:spLocks noGrp="1"/>
          </p:cNvSpPr>
          <p:nvPr>
            <p:ph type="sldNum" sz="quarter" idx="12"/>
          </p:nvPr>
        </p:nvSpPr>
        <p:spPr>
          <a:xfrm>
            <a:off x="11100924" y="17228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5</a:t>
            </a:fld>
            <a:endParaRPr lang="en-US" dirty="0"/>
          </a:p>
        </p:txBody>
      </p:sp>
      <p:pic>
        <p:nvPicPr>
          <p:cNvPr id="130" name="Google Shape;130;p18"/>
          <p:cNvPicPr preferRelativeResize="0"/>
          <p:nvPr/>
        </p:nvPicPr>
        <p:blipFill>
          <a:blip r:embed="rId3">
            <a:alphaModFix/>
          </a:blip>
          <a:stretch>
            <a:fillRect/>
          </a:stretch>
        </p:blipFill>
        <p:spPr>
          <a:xfrm>
            <a:off x="3414318" y="3429000"/>
            <a:ext cx="4736699" cy="256686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9"/>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19"/>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Item Organization</a:t>
            </a:r>
            <a:endParaRPr sz="4600">
              <a:solidFill>
                <a:srgbClr val="FFFFFF"/>
              </a:solidFill>
            </a:endParaRPr>
          </a:p>
        </p:txBody>
      </p:sp>
      <p:sp>
        <p:nvSpPr>
          <p:cNvPr id="138" name="Google Shape;138;p19"/>
          <p:cNvSpPr txBox="1">
            <a:spLocks noGrp="1"/>
          </p:cNvSpPr>
          <p:nvPr>
            <p:ph idx="1"/>
          </p:nvPr>
        </p:nvSpPr>
        <p:spPr>
          <a:xfrm>
            <a:off x="838200" y="2316748"/>
            <a:ext cx="10515600" cy="3800700"/>
          </a:xfrm>
          <a:prstGeom prst="rect">
            <a:avLst/>
          </a:prstGeom>
          <a:noFill/>
          <a:ln>
            <a:noFill/>
          </a:ln>
        </p:spPr>
        <p:txBody>
          <a:bodyPr spcFirstLastPara="1" wrap="square" lIns="91425" tIns="45700" rIns="91425" bIns="45700" anchor="t" anchorCtr="0">
            <a:normAutofit lnSpcReduction="10000"/>
          </a:bodyPr>
          <a:lstStyle/>
          <a:p>
            <a:pPr marL="182562" marR="0" lvl="0" indent="-182562" algn="l" rtl="0">
              <a:lnSpc>
                <a:spcPct val="115000"/>
              </a:lnSpc>
              <a:spcBef>
                <a:spcPts val="0"/>
              </a:spcBef>
              <a:spcAft>
                <a:spcPts val="0"/>
              </a:spcAft>
              <a:buClr>
                <a:schemeClr val="accent1"/>
              </a:buClr>
              <a:buSzPts val="2000"/>
              <a:buFont typeface="Arial"/>
              <a:buChar char="•"/>
            </a:pPr>
            <a:r>
              <a:rPr lang="en-US" sz="1700" b="1" dirty="0">
                <a:latin typeface="Arial"/>
                <a:ea typeface="Arial"/>
                <a:cs typeface="Arial"/>
                <a:sym typeface="Arial"/>
              </a:rPr>
              <a:t>Core &gt; </a:t>
            </a:r>
            <a:r>
              <a:rPr lang="en-US" sz="1700" b="1" u="sng" dirty="0">
                <a:solidFill>
                  <a:schemeClr val="hlink"/>
                </a:solidFill>
                <a:latin typeface="Arial"/>
                <a:ea typeface="Arial"/>
                <a:cs typeface="Arial"/>
                <a:sym typeface="Arial"/>
                <a:hlinkClick r:id="rId3"/>
              </a:rPr>
              <a:t>Funds</a:t>
            </a:r>
            <a:endParaRPr sz="1700" b="1" dirty="0">
              <a:latin typeface="Arial"/>
              <a:ea typeface="Arial"/>
              <a:cs typeface="Arial"/>
              <a:sym typeface="Arial"/>
            </a:endParaRPr>
          </a:p>
          <a:p>
            <a:pPr marL="914400" marR="0" lvl="1" indent="-342900" algn="l" rtl="0">
              <a:lnSpc>
                <a:spcPct val="115000"/>
              </a:lnSpc>
              <a:spcBef>
                <a:spcPts val="0"/>
              </a:spcBef>
              <a:spcAft>
                <a:spcPts val="0"/>
              </a:spcAft>
              <a:buSzPts val="1800"/>
              <a:buChar char="•"/>
            </a:pPr>
            <a:r>
              <a:rPr lang="en-US" sz="1700" dirty="0">
                <a:latin typeface="Arial"/>
                <a:ea typeface="Arial"/>
                <a:cs typeface="Arial"/>
                <a:sym typeface="Arial"/>
              </a:rPr>
              <a:t>Funds are used to define the item's current fund for </a:t>
            </a:r>
            <a:r>
              <a:rPr lang="en-US" sz="1700" b="1" dirty="0">
                <a:latin typeface="Arial"/>
                <a:ea typeface="Arial"/>
                <a:cs typeface="Arial"/>
                <a:sym typeface="Arial"/>
              </a:rPr>
              <a:t>which an item is currently being used. </a:t>
            </a:r>
            <a:endParaRPr sz="1700" b="1" dirty="0">
              <a:latin typeface="Arial"/>
              <a:ea typeface="Arial"/>
              <a:cs typeface="Arial"/>
              <a:sym typeface="Arial"/>
            </a:endParaRPr>
          </a:p>
          <a:p>
            <a:pPr marL="914400" marR="0" lvl="1" indent="-342900" algn="l" rtl="0">
              <a:lnSpc>
                <a:spcPct val="115000"/>
              </a:lnSpc>
              <a:spcBef>
                <a:spcPts val="0"/>
              </a:spcBef>
              <a:spcAft>
                <a:spcPts val="0"/>
              </a:spcAft>
              <a:buSzPts val="1800"/>
              <a:buChar char="•"/>
            </a:pPr>
            <a:r>
              <a:rPr lang="en-US" sz="1700" i="1" dirty="0">
                <a:latin typeface="Arial"/>
                <a:ea typeface="Arial"/>
                <a:cs typeface="Arial"/>
                <a:sym typeface="Arial"/>
              </a:rPr>
              <a:t>The fund code is not necessarily the source from which the item was purchased. </a:t>
            </a:r>
            <a:endParaRPr sz="1700" dirty="0">
              <a:latin typeface="Arial"/>
              <a:ea typeface="Arial"/>
              <a:cs typeface="Arial"/>
              <a:sym typeface="Arial"/>
            </a:endParaRPr>
          </a:p>
          <a:p>
            <a:pPr marL="914400" marR="0" lvl="1" indent="-342900" algn="l" rtl="0">
              <a:lnSpc>
                <a:spcPct val="115000"/>
              </a:lnSpc>
              <a:spcBef>
                <a:spcPts val="0"/>
              </a:spcBef>
              <a:spcAft>
                <a:spcPts val="0"/>
              </a:spcAft>
              <a:buSzPts val="1800"/>
              <a:buFont typeface="Arial"/>
              <a:buChar char="•"/>
            </a:pPr>
            <a:r>
              <a:rPr lang="en-US" sz="1700" dirty="0">
                <a:latin typeface="Arial"/>
                <a:ea typeface="Arial"/>
                <a:cs typeface="Arial"/>
                <a:sym typeface="Arial"/>
              </a:rPr>
              <a:t>The Fund code is also attached to a fund Type: Governmental, Proprietary, Fiduciary</a:t>
            </a:r>
            <a:br>
              <a:rPr lang="en-US" sz="1700" dirty="0">
                <a:latin typeface="Arial"/>
                <a:ea typeface="Arial"/>
                <a:cs typeface="Arial"/>
                <a:sym typeface="Arial"/>
              </a:rPr>
            </a:br>
            <a:endParaRPr sz="1700" dirty="0">
              <a:latin typeface="Arial"/>
              <a:ea typeface="Arial"/>
              <a:cs typeface="Arial"/>
              <a:sym typeface="Arial"/>
            </a:endParaRPr>
          </a:p>
          <a:p>
            <a:pPr marL="0" marR="0" lvl="0" indent="0" algn="l" rtl="0">
              <a:lnSpc>
                <a:spcPct val="115000"/>
              </a:lnSpc>
              <a:spcBef>
                <a:spcPts val="0"/>
              </a:spcBef>
              <a:spcAft>
                <a:spcPts val="0"/>
              </a:spcAft>
              <a:buNone/>
            </a:pPr>
            <a:endParaRPr sz="1800" dirty="0">
              <a:latin typeface="Arial"/>
              <a:ea typeface="Arial"/>
              <a:cs typeface="Arial"/>
              <a:sym typeface="Arial"/>
            </a:endParaRPr>
          </a:p>
          <a:p>
            <a:pPr marL="0" marR="0" lvl="0" indent="0" algn="l" rtl="0">
              <a:lnSpc>
                <a:spcPct val="115000"/>
              </a:lnSpc>
              <a:spcBef>
                <a:spcPts val="0"/>
              </a:spcBef>
              <a:spcAft>
                <a:spcPts val="0"/>
              </a:spcAft>
              <a:buNone/>
            </a:pPr>
            <a:endParaRPr sz="1800" dirty="0">
              <a:latin typeface="Arial"/>
              <a:ea typeface="Arial"/>
              <a:cs typeface="Arial"/>
              <a:sym typeface="Arial"/>
            </a:endParaRPr>
          </a:p>
          <a:p>
            <a:pPr marL="182562" marR="0" lvl="0" indent="-182562" algn="l" rtl="0">
              <a:lnSpc>
                <a:spcPct val="115000"/>
              </a:lnSpc>
              <a:spcBef>
                <a:spcPts val="0"/>
              </a:spcBef>
              <a:spcAft>
                <a:spcPts val="0"/>
              </a:spcAft>
              <a:buClr>
                <a:schemeClr val="accent1"/>
              </a:buClr>
              <a:buSzPts val="2000"/>
              <a:buFont typeface="Arial"/>
              <a:buChar char="•"/>
            </a:pPr>
            <a:r>
              <a:rPr lang="en-US" sz="1600" b="1" dirty="0">
                <a:latin typeface="Arial"/>
                <a:ea typeface="Arial"/>
                <a:cs typeface="Arial"/>
                <a:sym typeface="Arial"/>
              </a:rPr>
              <a:t>Source vs. Fund Code</a:t>
            </a:r>
            <a:endParaRPr sz="1600" b="1" dirty="0">
              <a:latin typeface="Arial"/>
              <a:ea typeface="Arial"/>
              <a:cs typeface="Arial"/>
              <a:sym typeface="Arial"/>
            </a:endParaRPr>
          </a:p>
          <a:p>
            <a:pPr marL="914400" marR="0" lvl="1" indent="-342900" algn="l" rtl="0">
              <a:lnSpc>
                <a:spcPct val="115000"/>
              </a:lnSpc>
              <a:spcBef>
                <a:spcPts val="0"/>
              </a:spcBef>
              <a:spcAft>
                <a:spcPts val="0"/>
              </a:spcAft>
              <a:buSzPts val="1800"/>
              <a:buChar char="•"/>
            </a:pPr>
            <a:r>
              <a:rPr lang="en-US" sz="1600" dirty="0">
                <a:latin typeface="Arial"/>
                <a:ea typeface="Arial"/>
                <a:cs typeface="Arial"/>
                <a:sym typeface="Arial"/>
              </a:rPr>
              <a:t>Each item will only be linked to ONE fund code, regardless of how many acquisitions it could have been purchased from</a:t>
            </a:r>
            <a:endParaRPr sz="1600" b="1" dirty="0">
              <a:latin typeface="Arial"/>
              <a:ea typeface="Arial"/>
              <a:cs typeface="Arial"/>
              <a:sym typeface="Arial"/>
            </a:endParaRPr>
          </a:p>
          <a:p>
            <a:pPr marL="914400" marR="0" lvl="1" indent="-355600" algn="l" rtl="0">
              <a:lnSpc>
                <a:spcPct val="115000"/>
              </a:lnSpc>
              <a:spcBef>
                <a:spcPts val="0"/>
              </a:spcBef>
              <a:spcAft>
                <a:spcPts val="0"/>
              </a:spcAft>
              <a:buSzPts val="2000"/>
              <a:buChar char="•"/>
            </a:pPr>
            <a:r>
              <a:rPr lang="en-US" sz="1600" dirty="0">
                <a:latin typeface="Arial"/>
                <a:ea typeface="Arial"/>
                <a:cs typeface="Arial"/>
                <a:sym typeface="Arial"/>
              </a:rPr>
              <a:t>Most reports that sort by “Fund” are using the fund code from the item</a:t>
            </a:r>
            <a:endParaRPr sz="1600" dirty="0">
              <a:latin typeface="Arial"/>
              <a:ea typeface="Arial"/>
              <a:cs typeface="Arial"/>
              <a:sym typeface="Arial"/>
            </a:endParaRPr>
          </a:p>
          <a:p>
            <a:pPr marL="914400" marR="0" lvl="1" indent="-355600" algn="l" rtl="0">
              <a:lnSpc>
                <a:spcPct val="115000"/>
              </a:lnSpc>
              <a:spcBef>
                <a:spcPts val="0"/>
              </a:spcBef>
              <a:spcAft>
                <a:spcPts val="0"/>
              </a:spcAft>
              <a:buSzPts val="2000"/>
              <a:buFont typeface="Arial"/>
              <a:buChar char="•"/>
            </a:pPr>
            <a:r>
              <a:rPr lang="en-US" sz="1600" dirty="0">
                <a:latin typeface="Arial"/>
                <a:ea typeface="Arial"/>
                <a:cs typeface="Arial"/>
                <a:sym typeface="Arial"/>
              </a:rPr>
              <a:t>Exceptions to this are reports that reference “Source”</a:t>
            </a:r>
            <a:endParaRPr sz="1600" dirty="0">
              <a:latin typeface="Arial"/>
              <a:ea typeface="Arial"/>
              <a:cs typeface="Arial"/>
              <a:sym typeface="Arial"/>
            </a:endParaRPr>
          </a:p>
          <a:p>
            <a:pPr marL="1371600" marR="0" lvl="2" indent="-355600" algn="l" rtl="0">
              <a:lnSpc>
                <a:spcPct val="115000"/>
              </a:lnSpc>
              <a:spcBef>
                <a:spcPts val="0"/>
              </a:spcBef>
              <a:spcAft>
                <a:spcPts val="0"/>
              </a:spcAft>
              <a:buSzPts val="2000"/>
              <a:buFont typeface="Arial"/>
              <a:buChar char="•"/>
            </a:pPr>
            <a:r>
              <a:rPr lang="en-US" dirty="0">
                <a:latin typeface="Arial"/>
                <a:ea typeface="Arial"/>
                <a:cs typeface="Arial"/>
                <a:sym typeface="Arial"/>
              </a:rPr>
              <a:t>Source reports will look at the acquisition account code from the PO</a:t>
            </a:r>
            <a:endParaRPr sz="2000" dirty="0">
              <a:latin typeface="Arial"/>
              <a:ea typeface="Arial"/>
              <a:cs typeface="Arial"/>
              <a:sym typeface="Arial"/>
            </a:endParaRPr>
          </a:p>
        </p:txBody>
      </p:sp>
      <p:sp>
        <p:nvSpPr>
          <p:cNvPr id="137" name="Google Shape;137;p19"/>
          <p:cNvSpPr txBox="1">
            <a:spLocks noGrp="1"/>
          </p:cNvSpPr>
          <p:nvPr>
            <p:ph type="sldNum" sz="quarter" idx="12"/>
          </p:nvPr>
        </p:nvSpPr>
        <p:spPr>
          <a:xfrm>
            <a:off x="11067368" y="97577"/>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dirty="0"/>
          </a:p>
        </p:txBody>
      </p:sp>
      <p:pic>
        <p:nvPicPr>
          <p:cNvPr id="139" name="Google Shape;139;p19"/>
          <p:cNvPicPr preferRelativeResize="0"/>
          <p:nvPr/>
        </p:nvPicPr>
        <p:blipFill>
          <a:blip r:embed="rId4">
            <a:alphaModFix/>
          </a:blip>
          <a:stretch>
            <a:fillRect/>
          </a:stretch>
        </p:blipFill>
        <p:spPr>
          <a:xfrm>
            <a:off x="2010798" y="3564776"/>
            <a:ext cx="7841350" cy="5708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0"/>
          <p:cNvSpPr/>
          <p:nvPr/>
        </p:nvSpPr>
        <p:spPr>
          <a:xfrm>
            <a:off x="838200" y="424070"/>
            <a:ext cx="10515600" cy="1728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20"/>
          <p:cNvSpPr txBox="1">
            <a:spLocks noGrp="1"/>
          </p:cNvSpPr>
          <p:nvPr>
            <p:ph type="title"/>
          </p:nvPr>
        </p:nvSpPr>
        <p:spPr>
          <a:xfrm>
            <a:off x="838200" y="588168"/>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Item Amounts</a:t>
            </a:r>
            <a:endParaRPr sz="4600">
              <a:solidFill>
                <a:srgbClr val="FFFFFF"/>
              </a:solidFill>
            </a:endParaRPr>
          </a:p>
        </p:txBody>
      </p:sp>
      <p:sp>
        <p:nvSpPr>
          <p:cNvPr id="147" name="Google Shape;147;p20"/>
          <p:cNvSpPr txBox="1">
            <a:spLocks noGrp="1"/>
          </p:cNvSpPr>
          <p:nvPr>
            <p:ph idx="1"/>
          </p:nvPr>
        </p:nvSpPr>
        <p:spPr>
          <a:xfrm>
            <a:off x="838200" y="2316748"/>
            <a:ext cx="10515600" cy="3800700"/>
          </a:xfrm>
          <a:prstGeom prst="rect">
            <a:avLst/>
          </a:prstGeom>
          <a:noFill/>
          <a:ln>
            <a:noFill/>
          </a:ln>
        </p:spPr>
        <p:txBody>
          <a:bodyPr spcFirstLastPara="1" wrap="square" lIns="91425" tIns="45700" rIns="91425" bIns="45700" anchor="t" anchorCtr="0">
            <a:normAutofit/>
          </a:bodyPr>
          <a:lstStyle/>
          <a:p>
            <a:pPr marL="182562" marR="0" lvl="0" indent="-182562" algn="l" rtl="0">
              <a:lnSpc>
                <a:spcPct val="115000"/>
              </a:lnSpc>
              <a:spcBef>
                <a:spcPts val="0"/>
              </a:spcBef>
              <a:spcAft>
                <a:spcPts val="0"/>
              </a:spcAft>
              <a:buClr>
                <a:schemeClr val="accent1"/>
              </a:buClr>
              <a:buSzPts val="2000"/>
              <a:buFont typeface="Arial"/>
              <a:buChar char="•"/>
            </a:pPr>
            <a:r>
              <a:rPr lang="en-US" sz="2000" b="1">
                <a:latin typeface="Arial"/>
                <a:ea typeface="Arial"/>
                <a:cs typeface="Arial"/>
                <a:sym typeface="Arial"/>
              </a:rPr>
              <a:t>Original Cost</a:t>
            </a:r>
            <a:endParaRPr sz="2000" b="1">
              <a:latin typeface="Arial"/>
              <a:ea typeface="Arial"/>
              <a:cs typeface="Arial"/>
              <a:sym typeface="Arial"/>
            </a:endParaRPr>
          </a:p>
          <a:p>
            <a:pPr marL="914400" marR="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The cost of the item as given on the purchase order(s) or the sum of all acquisition amounts for the tag number. </a:t>
            </a:r>
            <a:endParaRPr sz="1800">
              <a:latin typeface="Arial"/>
              <a:ea typeface="Arial"/>
              <a:cs typeface="Arial"/>
              <a:sym typeface="Arial"/>
            </a:endParaRPr>
          </a:p>
          <a:p>
            <a:pPr marL="914400" marR="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This cannot be manually changed, this will always be the total of the existing acquisitions</a:t>
            </a:r>
            <a:endParaRPr sz="1800">
              <a:latin typeface="Arial"/>
              <a:ea typeface="Arial"/>
              <a:cs typeface="Arial"/>
              <a:sym typeface="Arial"/>
            </a:endParaRPr>
          </a:p>
          <a:p>
            <a:pPr marL="914400" marR="0" lvl="1" indent="-342900" algn="l" rtl="0">
              <a:lnSpc>
                <a:spcPct val="115000"/>
              </a:lnSpc>
              <a:spcBef>
                <a:spcPts val="0"/>
              </a:spcBef>
              <a:spcAft>
                <a:spcPts val="0"/>
              </a:spcAft>
              <a:buSzPts val="1800"/>
              <a:buFont typeface="Arial"/>
              <a:buChar char="•"/>
            </a:pPr>
            <a:r>
              <a:rPr lang="en-US" sz="1800">
                <a:latin typeface="Arial"/>
                <a:ea typeface="Arial"/>
                <a:cs typeface="Arial"/>
                <a:sym typeface="Arial"/>
              </a:rPr>
              <a:t>Part of what determines the Capitalization of the item</a:t>
            </a:r>
            <a:endParaRPr sz="1800">
              <a:latin typeface="Arial"/>
              <a:ea typeface="Arial"/>
              <a:cs typeface="Arial"/>
              <a:sym typeface="Arial"/>
            </a:endParaRPr>
          </a:p>
          <a:p>
            <a:pPr marL="0" marR="0" lvl="0" indent="0" algn="l" rtl="0">
              <a:lnSpc>
                <a:spcPct val="115000"/>
              </a:lnSpc>
              <a:spcBef>
                <a:spcPts val="0"/>
              </a:spcBef>
              <a:spcAft>
                <a:spcPts val="0"/>
              </a:spcAft>
              <a:buNone/>
            </a:pPr>
            <a:endParaRPr sz="1800">
              <a:latin typeface="Arial"/>
              <a:ea typeface="Arial"/>
              <a:cs typeface="Arial"/>
              <a:sym typeface="Arial"/>
            </a:endParaRPr>
          </a:p>
          <a:p>
            <a:pPr marL="0" marR="0" lvl="0" indent="0" algn="l" rtl="0">
              <a:lnSpc>
                <a:spcPct val="115000"/>
              </a:lnSpc>
              <a:spcBef>
                <a:spcPts val="0"/>
              </a:spcBef>
              <a:spcAft>
                <a:spcPts val="0"/>
              </a:spcAft>
              <a:buNone/>
            </a:pPr>
            <a:endParaRPr sz="1800">
              <a:latin typeface="Arial"/>
              <a:ea typeface="Arial"/>
              <a:cs typeface="Arial"/>
              <a:sym typeface="Arial"/>
            </a:endParaRPr>
          </a:p>
          <a:p>
            <a:pPr marL="182562" marR="0" lvl="0" indent="-182562" algn="l" rtl="0">
              <a:lnSpc>
                <a:spcPct val="115000"/>
              </a:lnSpc>
              <a:spcBef>
                <a:spcPts val="0"/>
              </a:spcBef>
              <a:spcAft>
                <a:spcPts val="0"/>
              </a:spcAft>
              <a:buClr>
                <a:schemeClr val="accent1"/>
              </a:buClr>
              <a:buSzPts val="2000"/>
              <a:buFont typeface="Arial"/>
              <a:buChar char="•"/>
            </a:pPr>
            <a:r>
              <a:rPr lang="en-US" sz="2000" b="1">
                <a:latin typeface="Arial"/>
                <a:ea typeface="Arial"/>
                <a:cs typeface="Arial"/>
                <a:sym typeface="Arial"/>
              </a:rPr>
              <a:t>LTD Depreciation</a:t>
            </a:r>
            <a:endParaRPr sz="2000" b="1">
              <a:latin typeface="Arial"/>
              <a:ea typeface="Arial"/>
              <a:cs typeface="Arial"/>
              <a:sym typeface="Arial"/>
            </a:endParaRPr>
          </a:p>
          <a:p>
            <a:pPr marL="914400" marR="0" lvl="1" indent="-342900" algn="l" rtl="0">
              <a:lnSpc>
                <a:spcPct val="115000"/>
              </a:lnSpc>
              <a:spcBef>
                <a:spcPts val="0"/>
              </a:spcBef>
              <a:spcAft>
                <a:spcPts val="0"/>
              </a:spcAft>
              <a:buSzPts val="1800"/>
              <a:buChar char="•"/>
            </a:pPr>
            <a:r>
              <a:rPr lang="en-US" sz="1800">
                <a:latin typeface="Arial"/>
                <a:ea typeface="Arial"/>
                <a:cs typeface="Arial"/>
                <a:sym typeface="Arial"/>
              </a:rPr>
              <a:t>The Life-to-date depreciation. This is the total amount of depreciation for the item from the beginning depreciation date until the last fiscal year closed.</a:t>
            </a:r>
            <a:endParaRPr sz="2000">
              <a:latin typeface="Arial"/>
              <a:ea typeface="Arial"/>
              <a:cs typeface="Arial"/>
              <a:sym typeface="Arial"/>
            </a:endParaRPr>
          </a:p>
        </p:txBody>
      </p:sp>
      <p:sp>
        <p:nvSpPr>
          <p:cNvPr id="146" name="Google Shape;146;p20"/>
          <p:cNvSpPr txBox="1">
            <a:spLocks noGrp="1"/>
          </p:cNvSpPr>
          <p:nvPr>
            <p:ph type="sldNum" sz="quarter" idx="12"/>
          </p:nvPr>
        </p:nvSpPr>
        <p:spPr>
          <a:xfrm>
            <a:off x="11075757" y="17228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1"/>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21"/>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Year-End Closing Procedures</a:t>
            </a:r>
            <a:endParaRPr sz="4600">
              <a:solidFill>
                <a:srgbClr val="FFFFFF"/>
              </a:solidFill>
            </a:endParaRPr>
          </a:p>
        </p:txBody>
      </p:sp>
      <p:sp>
        <p:nvSpPr>
          <p:cNvPr id="155" name="Google Shape;155;p21"/>
          <p:cNvSpPr txBox="1">
            <a:spLocks noGrp="1"/>
          </p:cNvSpPr>
          <p:nvPr>
            <p:ph idx="1"/>
          </p:nvPr>
        </p:nvSpPr>
        <p:spPr>
          <a:xfrm>
            <a:off x="929640" y="2316748"/>
            <a:ext cx="10332720" cy="3435096"/>
          </a:xfrm>
          <a:prstGeom prst="rect">
            <a:avLst/>
          </a:prstGeom>
          <a:noFill/>
          <a:ln>
            <a:noFill/>
          </a:ln>
        </p:spPr>
        <p:txBody>
          <a:bodyPr spcFirstLastPara="1" wrap="square" lIns="91425" tIns="45700" rIns="91425" bIns="45700" anchor="t" anchorCtr="0">
            <a:noAutofit/>
          </a:bodyPr>
          <a:lstStyle/>
          <a:p>
            <a:pPr marL="182562" marR="0" lvl="0" indent="-182562" algn="l" rtl="0">
              <a:lnSpc>
                <a:spcPct val="100000"/>
              </a:lnSpc>
              <a:spcBef>
                <a:spcPts val="0"/>
              </a:spcBef>
              <a:spcAft>
                <a:spcPts val="0"/>
              </a:spcAft>
              <a:buClr>
                <a:schemeClr val="accent1"/>
              </a:buClr>
              <a:buSzPts val="2040"/>
              <a:buFont typeface="Arial"/>
              <a:buChar char="•"/>
            </a:pPr>
            <a:r>
              <a:rPr lang="en-US" sz="2400" b="0" i="0" u="none" strike="noStrike" cap="none">
                <a:solidFill>
                  <a:schemeClr val="dk1"/>
                </a:solidFill>
                <a:latin typeface="Arial"/>
                <a:ea typeface="Arial"/>
                <a:cs typeface="Arial"/>
                <a:sym typeface="Arial"/>
              </a:rPr>
              <a:t>When all </a:t>
            </a:r>
            <a:r>
              <a:rPr lang="en-US" sz="2400">
                <a:latin typeface="Arial"/>
                <a:ea typeface="Arial"/>
                <a:cs typeface="Arial"/>
                <a:sym typeface="Arial"/>
              </a:rPr>
              <a:t>assets </a:t>
            </a:r>
            <a:r>
              <a:rPr lang="en-US" sz="2400" b="0" i="0" u="none" strike="noStrike" cap="none">
                <a:solidFill>
                  <a:schemeClr val="dk1"/>
                </a:solidFill>
                <a:latin typeface="Arial"/>
                <a:ea typeface="Arial"/>
                <a:cs typeface="Arial"/>
                <a:sym typeface="Arial"/>
              </a:rPr>
              <a:t>have been entered for the FY, district can run the recommended list of reports (this includes all necessary GAAP </a:t>
            </a:r>
            <a:r>
              <a:rPr lang="en-US" sz="2400">
                <a:latin typeface="Arial"/>
                <a:ea typeface="Arial"/>
                <a:cs typeface="Arial"/>
                <a:sym typeface="Arial"/>
              </a:rPr>
              <a:t>reports if GAAP is enabled for the entity</a:t>
            </a:r>
            <a:r>
              <a:rPr lang="en-US"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SzPts val="1800"/>
              <a:buNone/>
            </a:pPr>
            <a:endParaRPr sz="2400">
              <a:latin typeface="Arial"/>
              <a:ea typeface="Arial"/>
              <a:cs typeface="Arial"/>
              <a:sym typeface="Arial"/>
            </a:endParaRPr>
          </a:p>
          <a:p>
            <a:pPr marL="182562" marR="0" lvl="0" indent="-182562" algn="l" rtl="0">
              <a:lnSpc>
                <a:spcPct val="100000"/>
              </a:lnSpc>
              <a:spcBef>
                <a:spcPts val="480"/>
              </a:spcBef>
              <a:spcAft>
                <a:spcPts val="0"/>
              </a:spcAft>
              <a:buClr>
                <a:schemeClr val="accent1"/>
              </a:buClr>
              <a:buSzPts val="2040"/>
              <a:buFont typeface="Arial"/>
              <a:buChar char="•"/>
            </a:pPr>
            <a:r>
              <a:rPr lang="en-US" sz="2400" b="0" i="0" u="none" strike="noStrike" cap="none">
                <a:solidFill>
                  <a:schemeClr val="dk1"/>
                </a:solidFill>
                <a:latin typeface="Arial"/>
                <a:ea typeface="Arial"/>
                <a:cs typeface="Arial"/>
                <a:sym typeface="Arial"/>
              </a:rPr>
              <a:t>All recommended FYE reports are explained in the upcoming slides. </a:t>
            </a:r>
            <a:endParaRPr/>
          </a:p>
          <a:p>
            <a:pPr marL="0" marR="0" lvl="0" indent="0" algn="l" rtl="0">
              <a:lnSpc>
                <a:spcPct val="100000"/>
              </a:lnSpc>
              <a:spcBef>
                <a:spcPts val="400"/>
              </a:spcBef>
              <a:spcAft>
                <a:spcPts val="0"/>
              </a:spcAft>
              <a:buSzPts val="1800"/>
              <a:buNone/>
            </a:pPr>
            <a:endParaRPr/>
          </a:p>
        </p:txBody>
      </p:sp>
      <p:sp>
        <p:nvSpPr>
          <p:cNvPr id="154" name="Google Shape;154;p21"/>
          <p:cNvSpPr txBox="1">
            <a:spLocks noGrp="1"/>
          </p:cNvSpPr>
          <p:nvPr>
            <p:ph type="sldNum" sz="quarter" idx="12"/>
          </p:nvPr>
        </p:nvSpPr>
        <p:spPr>
          <a:xfrm>
            <a:off x="11075757" y="17228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2"/>
          <p:cNvSpPr/>
          <p:nvPr/>
        </p:nvSpPr>
        <p:spPr>
          <a:xfrm>
            <a:off x="838200" y="424070"/>
            <a:ext cx="10515600" cy="17285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2"/>
          <p:cNvSpPr txBox="1">
            <a:spLocks noGrp="1"/>
          </p:cNvSpPr>
          <p:nvPr>
            <p:ph type="title"/>
          </p:nvPr>
        </p:nvSpPr>
        <p:spPr>
          <a:xfrm>
            <a:off x="838200" y="58816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Reports</a:t>
            </a:r>
            <a:endParaRPr sz="4600">
              <a:solidFill>
                <a:srgbClr val="FFFFFF"/>
              </a:solidFill>
            </a:endParaRPr>
          </a:p>
        </p:txBody>
      </p:sp>
      <p:sp>
        <p:nvSpPr>
          <p:cNvPr id="163" name="Google Shape;163;p22"/>
          <p:cNvSpPr txBox="1">
            <a:spLocks noGrp="1"/>
          </p:cNvSpPr>
          <p:nvPr>
            <p:ph idx="1"/>
          </p:nvPr>
        </p:nvSpPr>
        <p:spPr>
          <a:xfrm>
            <a:off x="838200" y="2316748"/>
            <a:ext cx="10515600" cy="3800683"/>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Clr>
                <a:schemeClr val="accent1"/>
              </a:buClr>
              <a:buSzPts val="2000"/>
              <a:buNone/>
            </a:pPr>
            <a:r>
              <a:rPr lang="en-US" sz="2000" b="1" u="sng" dirty="0">
                <a:solidFill>
                  <a:schemeClr val="hlink"/>
                </a:solidFill>
                <a:latin typeface="Arial"/>
                <a:ea typeface="Arial"/>
                <a:cs typeface="Arial"/>
                <a:sym typeface="Arial"/>
                <a:hlinkClick r:id="rId3"/>
              </a:rPr>
              <a:t>GAAP Reports</a:t>
            </a:r>
            <a:endParaRPr sz="2000" dirty="0">
              <a:latin typeface="Arial"/>
              <a:ea typeface="Arial"/>
              <a:cs typeface="Arial"/>
              <a:sym typeface="Arial"/>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172B4D"/>
                </a:solidFill>
                <a:effectLst/>
                <a:latin typeface="Roboto" panose="02000000000000000000" pitchFamily="2" charset="0"/>
              </a:rPr>
              <a:t>All GAAP reports are canned reports and are located under the Reports menu.  They are generated in PDF format only.  The reports contain separate sections for each fund type (governmental, proprietary, fiduciary).  </a:t>
            </a:r>
            <a:endParaRPr lang="en-US" sz="16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Arial" panose="020B0604020202020204" pitchFamily="34" charset="0"/>
              <a:buChar char="•"/>
            </a:pPr>
            <a:r>
              <a:rPr lang="en-US" sz="1600" b="0" i="0" u="none" strike="noStrike" dirty="0">
                <a:solidFill>
                  <a:srgbClr val="172B4D"/>
                </a:solidFill>
                <a:effectLst/>
                <a:latin typeface="Roboto" panose="02000000000000000000" pitchFamily="2" charset="0"/>
              </a:rPr>
              <a:t>GAAP reports only show Items that meet certain criteria</a:t>
            </a:r>
          </a:p>
          <a:p>
            <a:pPr marL="0" indent="0">
              <a:buNone/>
            </a:pPr>
            <a:br>
              <a:rPr lang="en-US" b="0" dirty="0">
                <a:effectLst/>
              </a:rPr>
            </a:br>
            <a:endParaRPr sz="2000" dirty="0">
              <a:solidFill>
                <a:srgbClr val="172B4D"/>
              </a:solidFill>
              <a:highlight>
                <a:srgbClr val="FFFFFF"/>
              </a:highlight>
              <a:latin typeface="Roboto"/>
              <a:ea typeface="Roboto"/>
              <a:cs typeface="Roboto"/>
              <a:sym typeface="Roboto"/>
            </a:endParaRPr>
          </a:p>
          <a:p>
            <a:pPr marL="457200" marR="0" lvl="0" indent="0" algn="l" rtl="0">
              <a:lnSpc>
                <a:spcPct val="100000"/>
              </a:lnSpc>
              <a:spcBef>
                <a:spcPts val="400"/>
              </a:spcBef>
              <a:spcAft>
                <a:spcPts val="0"/>
              </a:spcAft>
              <a:buSzPts val="1800"/>
              <a:buNone/>
            </a:pPr>
            <a:endParaRPr sz="1800" dirty="0"/>
          </a:p>
        </p:txBody>
      </p:sp>
      <p:sp>
        <p:nvSpPr>
          <p:cNvPr id="162" name="Google Shape;162;p22"/>
          <p:cNvSpPr txBox="1">
            <a:spLocks noGrp="1"/>
          </p:cNvSpPr>
          <p:nvPr>
            <p:ph type="sldNum" sz="quarter" idx="12"/>
          </p:nvPr>
        </p:nvSpPr>
        <p:spPr>
          <a:xfrm>
            <a:off x="11050590" y="172281"/>
            <a:ext cx="811019" cy="50357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dirty="0"/>
          </a:p>
        </p:txBody>
      </p:sp>
      <p:pic>
        <p:nvPicPr>
          <p:cNvPr id="164" name="Google Shape;164;p22"/>
          <p:cNvPicPr preferRelativeResize="0"/>
          <p:nvPr/>
        </p:nvPicPr>
        <p:blipFill>
          <a:blip r:embed="rId4">
            <a:alphaModFix/>
          </a:blip>
          <a:stretch>
            <a:fillRect/>
          </a:stretch>
        </p:blipFill>
        <p:spPr>
          <a:xfrm>
            <a:off x="1732713" y="4100579"/>
            <a:ext cx="8726574" cy="1769500"/>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315</TotalTime>
  <Words>1686</Words>
  <Application>Microsoft Office PowerPoint</Application>
  <PresentationFormat>Widescreen</PresentationFormat>
  <Paragraphs>183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Calibri</vt:lpstr>
      <vt:lpstr>Roboto</vt:lpstr>
      <vt:lpstr>Gallery</vt:lpstr>
      <vt:lpstr>Fixed Assets</vt:lpstr>
      <vt:lpstr>Pre-Closing Procedures</vt:lpstr>
      <vt:lpstr>Pre-Closing Procedures</vt:lpstr>
      <vt:lpstr>Item Organization</vt:lpstr>
      <vt:lpstr>Item Organization</vt:lpstr>
      <vt:lpstr>Item Organization</vt:lpstr>
      <vt:lpstr>Item Amounts</vt:lpstr>
      <vt:lpstr>Fiscal Year-End Closing Procedures</vt:lpstr>
      <vt:lpstr>GAAP Reports</vt:lpstr>
      <vt:lpstr>GAAP Reports</vt:lpstr>
      <vt:lpstr>GAAP Reports</vt:lpstr>
      <vt:lpstr>GAAP Reports</vt:lpstr>
      <vt:lpstr>PowerPoint Presentation</vt:lpstr>
      <vt:lpstr>GAAP Reports</vt:lpstr>
      <vt:lpstr>GAAP Reports</vt:lpstr>
      <vt:lpstr>PowerPoint Presentation</vt:lpstr>
      <vt:lpstr>Suggested Non-GAAP Reports</vt:lpstr>
      <vt:lpstr>Suggested Non-GAAP Reports</vt:lpstr>
      <vt:lpstr>Suggested Non-GAAP Reports</vt:lpstr>
      <vt:lpstr>Fiscal Year-End Closing Procedure</vt:lpstr>
      <vt:lpstr>FYE Bundle</vt:lpstr>
      <vt:lpstr>Fiscal Year-End Closing Procedure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Assets</dc:title>
  <dc:creator>Valarie Inboden</dc:creator>
  <cp:lastModifiedBy>Valarie Inboden</cp:lastModifiedBy>
  <cp:revision>9</cp:revision>
  <dcterms:modified xsi:type="dcterms:W3CDTF">2025-06-02T19:11:20Z</dcterms:modified>
</cp:coreProperties>
</file>